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3.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6"/>
  </p:notesMasterIdLst>
  <p:sldIdLst>
    <p:sldId id="256" r:id="rId2"/>
    <p:sldId id="721" r:id="rId3"/>
    <p:sldId id="722" r:id="rId4"/>
    <p:sldId id="716" r:id="rId5"/>
    <p:sldId id="692" r:id="rId6"/>
    <p:sldId id="690" r:id="rId7"/>
    <p:sldId id="694" r:id="rId8"/>
    <p:sldId id="696" r:id="rId9"/>
    <p:sldId id="697" r:id="rId10"/>
    <p:sldId id="698" r:id="rId11"/>
    <p:sldId id="699" r:id="rId12"/>
    <p:sldId id="695" r:id="rId13"/>
    <p:sldId id="700" r:id="rId14"/>
    <p:sldId id="701" r:id="rId15"/>
    <p:sldId id="702" r:id="rId16"/>
    <p:sldId id="703" r:id="rId17"/>
    <p:sldId id="704" r:id="rId18"/>
    <p:sldId id="705" r:id="rId19"/>
    <p:sldId id="706" r:id="rId20"/>
    <p:sldId id="707" r:id="rId21"/>
    <p:sldId id="708" r:id="rId22"/>
    <p:sldId id="709" r:id="rId23"/>
    <p:sldId id="710" r:id="rId24"/>
    <p:sldId id="711" r:id="rId25"/>
    <p:sldId id="712" r:id="rId26"/>
    <p:sldId id="693" r:id="rId27"/>
    <p:sldId id="714" r:id="rId28"/>
    <p:sldId id="691" r:id="rId29"/>
    <p:sldId id="686" r:id="rId30"/>
    <p:sldId id="730" r:id="rId31"/>
    <p:sldId id="731" r:id="rId32"/>
    <p:sldId id="732" r:id="rId33"/>
    <p:sldId id="733" r:id="rId34"/>
    <p:sldId id="735" r:id="rId35"/>
    <p:sldId id="736" r:id="rId36"/>
    <p:sldId id="737" r:id="rId37"/>
    <p:sldId id="738" r:id="rId38"/>
    <p:sldId id="739" r:id="rId39"/>
    <p:sldId id="747" r:id="rId40"/>
    <p:sldId id="740" r:id="rId41"/>
    <p:sldId id="725" r:id="rId42"/>
    <p:sldId id="724" r:id="rId43"/>
    <p:sldId id="726" r:id="rId44"/>
    <p:sldId id="723" r:id="rId45"/>
    <p:sldId id="766" r:id="rId46"/>
    <p:sldId id="734" r:id="rId47"/>
    <p:sldId id="748" r:id="rId48"/>
    <p:sldId id="741" r:id="rId49"/>
    <p:sldId id="746" r:id="rId50"/>
    <p:sldId id="742" r:id="rId51"/>
    <p:sldId id="750" r:id="rId52"/>
    <p:sldId id="765" r:id="rId53"/>
    <p:sldId id="743" r:id="rId54"/>
    <p:sldId id="744" r:id="rId55"/>
    <p:sldId id="745" r:id="rId56"/>
    <p:sldId id="749" r:id="rId57"/>
    <p:sldId id="751" r:id="rId58"/>
    <p:sldId id="752" r:id="rId59"/>
    <p:sldId id="762" r:id="rId60"/>
    <p:sldId id="763" r:id="rId61"/>
    <p:sldId id="689" r:id="rId62"/>
    <p:sldId id="764" r:id="rId63"/>
    <p:sldId id="728" r:id="rId64"/>
    <p:sldId id="729"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9D3C"/>
    <a:srgbClr val="FFBA3B"/>
    <a:srgbClr val="0000FF"/>
    <a:srgbClr val="D52324"/>
    <a:srgbClr val="299F29"/>
    <a:srgbClr val="FF7E0D"/>
    <a:srgbClr val="FF0000"/>
    <a:srgbClr val="FF7F0F"/>
    <a:srgbClr val="279E28"/>
    <a:srgbClr val="1E76B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9645" autoAdjust="0"/>
  </p:normalViewPr>
  <p:slideViewPr>
    <p:cSldViewPr snapToGrid="0">
      <p:cViewPr>
        <p:scale>
          <a:sx n="66" d="100"/>
          <a:sy n="66" d="100"/>
        </p:scale>
        <p:origin x="1692" y="7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42C8CA-A521-4254-86A7-6548A9107C3F}" type="datetimeFigureOut">
              <a:rPr lang="en-US" smtClean="0"/>
              <a:t>10/26/2022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F2F013-C680-4F1D-A725-B09F536C38BD}" type="slidenum">
              <a:rPr lang="en-US" smtClean="0"/>
              <a:t>‹#›</a:t>
            </a:fld>
            <a:endParaRPr lang="en-US"/>
          </a:p>
        </p:txBody>
      </p:sp>
    </p:spTree>
    <p:extLst>
      <p:ext uri="{BB962C8B-B14F-4D97-AF65-F5344CB8AC3E}">
        <p14:creationId xmlns:p14="http://schemas.microsoft.com/office/powerpoint/2010/main" val="3820975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tock.adobe.com/ch_de/contributor/208241664/astibuag?load_type=author&amp;prev_url=detail" TargetMode="External"/><Relationship Id="rId2" Type="http://schemas.openxmlformats.org/officeDocument/2006/relationships/slide" Target="../slides/slide11.xml"/><Relationship Id="rId1" Type="http://schemas.openxmlformats.org/officeDocument/2006/relationships/notesMaster" Target="../notesMasters/notesMaster1.xml"/><Relationship Id="rId5" Type="http://schemas.openxmlformats.org/officeDocument/2006/relationships/hyperlink" Target="https://stock.adobe.com/ch_de/contributor/201765731/sudok1?load_type=author&amp;prev_url=detail" TargetMode="External"/><Relationship Id="rId4" Type="http://schemas.openxmlformats.org/officeDocument/2006/relationships/hyperlink" Target="https://stock.adobe.com/ch_de/contributor/201325324/andrey-popov?load_type=author&amp;prev_url=detail"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p:txBody>
      </p:sp>
      <p:sp>
        <p:nvSpPr>
          <p:cNvPr id="4" name="Slide Number Placeholder 3"/>
          <p:cNvSpPr>
            <a:spLocks noGrp="1"/>
          </p:cNvSpPr>
          <p:nvPr>
            <p:ph type="sldNum" sz="quarter" idx="5"/>
          </p:nvPr>
        </p:nvSpPr>
        <p:spPr/>
        <p:txBody>
          <a:bodyPr/>
          <a:lstStyle/>
          <a:p>
            <a:fld id="{9CF2F013-C680-4F1D-A725-B09F536C38BD}" type="slidenum">
              <a:rPr lang="en-US" smtClean="0"/>
              <a:t>4</a:t>
            </a:fld>
            <a:endParaRPr lang="en-US"/>
          </a:p>
        </p:txBody>
      </p:sp>
    </p:spTree>
    <p:extLst>
      <p:ext uri="{BB962C8B-B14F-4D97-AF65-F5344CB8AC3E}">
        <p14:creationId xmlns:p14="http://schemas.microsoft.com/office/powerpoint/2010/main" val="17204658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about the validation 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Define training/validation/test sets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Question = </a:t>
            </a:r>
            <a:r>
              <a:rPr lang="en-US" sz="1800" i="0" dirty="0">
                <a:effectLst/>
                <a:latin typeface="Arial" panose="020B0604020202020204" pitchFamily="34" charset="0"/>
              </a:rPr>
              <a:t>I didn't understand if there is a good way to split the data into training set et test set</a:t>
            </a:r>
            <a:endParaRPr lang="en-US" dirty="0"/>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23</a:t>
            </a:fld>
            <a:endParaRPr lang="en-US"/>
          </a:p>
        </p:txBody>
      </p:sp>
    </p:spTree>
    <p:extLst>
      <p:ext uri="{BB962C8B-B14F-4D97-AF65-F5344CB8AC3E}">
        <p14:creationId xmlns:p14="http://schemas.microsoft.com/office/powerpoint/2010/main" val="30182210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Define hyperparameters</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24</a:t>
            </a:fld>
            <a:endParaRPr lang="en-US"/>
          </a:p>
        </p:txBody>
      </p:sp>
    </p:spTree>
    <p:extLst>
      <p:ext uri="{BB962C8B-B14F-4D97-AF65-F5344CB8AC3E}">
        <p14:creationId xmlns:p14="http://schemas.microsoft.com/office/powerpoint/2010/main" val="23490277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Define training/validation/test sets</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25</a:t>
            </a:fld>
            <a:endParaRPr lang="en-US"/>
          </a:p>
        </p:txBody>
      </p:sp>
    </p:spTree>
    <p:extLst>
      <p:ext uri="{BB962C8B-B14F-4D97-AF65-F5344CB8AC3E}">
        <p14:creationId xmlns:p14="http://schemas.microsoft.com/office/powerpoint/2010/main" val="3800235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 Know the main steps of an ML project</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26</a:t>
            </a:fld>
            <a:endParaRPr lang="en-US"/>
          </a:p>
        </p:txBody>
      </p:sp>
    </p:spTree>
    <p:extLst>
      <p:ext uri="{BB962C8B-B14F-4D97-AF65-F5344CB8AC3E}">
        <p14:creationId xmlns:p14="http://schemas.microsoft.com/office/powerpoint/2010/main" val="29353221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a:p>
            <a:r>
              <a:rPr lang="en-US" dirty="0"/>
              <a:t>Not graded</a:t>
            </a:r>
          </a:p>
        </p:txBody>
      </p:sp>
      <p:sp>
        <p:nvSpPr>
          <p:cNvPr id="4" name="Slide Number Placeholder 3"/>
          <p:cNvSpPr>
            <a:spLocks noGrp="1"/>
          </p:cNvSpPr>
          <p:nvPr>
            <p:ph type="sldNum" sz="quarter" idx="5"/>
          </p:nvPr>
        </p:nvSpPr>
        <p:spPr/>
        <p:txBody>
          <a:bodyPr/>
          <a:lstStyle/>
          <a:p>
            <a:fld id="{9CF2F013-C680-4F1D-A725-B09F536C38BD}" type="slidenum">
              <a:rPr lang="en-US" smtClean="0"/>
              <a:t>27</a:t>
            </a:fld>
            <a:endParaRPr lang="en-US"/>
          </a:p>
        </p:txBody>
      </p:sp>
    </p:spTree>
    <p:extLst>
      <p:ext uri="{BB962C8B-B14F-4D97-AF65-F5344CB8AC3E}">
        <p14:creationId xmlns:p14="http://schemas.microsoft.com/office/powerpoint/2010/main" val="3843725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Distinguish classification from regression</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30</a:t>
            </a:fld>
            <a:endParaRPr lang="en-US"/>
          </a:p>
        </p:txBody>
      </p:sp>
    </p:spTree>
    <p:extLst>
      <p:ext uri="{BB962C8B-B14F-4D97-AF65-F5344CB8AC3E}">
        <p14:creationId xmlns:p14="http://schemas.microsoft.com/office/powerpoint/2010/main" val="3396945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 of questions about multiclass/multi-label</a:t>
            </a:r>
          </a:p>
          <a:p>
            <a:endParaRPr lang="en-US" dirty="0"/>
          </a:p>
          <a:p>
            <a:r>
              <a:rPr lang="en-US" dirty="0"/>
              <a:t>Image source: </a:t>
            </a:r>
            <a:r>
              <a:rPr lang="en-US" dirty="0" err="1"/>
              <a:t>Pritish</a:t>
            </a:r>
            <a:r>
              <a:rPr lang="en-US" dirty="0"/>
              <a:t> Jadhav, </a:t>
            </a:r>
            <a:r>
              <a:rPr lang="en-US" dirty="0" err="1"/>
              <a:t>DataDrivenInvestor</a:t>
            </a:r>
            <a:endParaRPr lang="en-US" dirty="0"/>
          </a:p>
          <a:p>
            <a:r>
              <a:rPr lang="en-US" dirty="0"/>
              <a:t>Image source: </a:t>
            </a:r>
            <a:r>
              <a:rPr lang="en-US" dirty="0" err="1"/>
              <a:t>Rolof</a:t>
            </a:r>
            <a:r>
              <a:rPr lang="en-US" dirty="0"/>
              <a:t> computer academy</a:t>
            </a:r>
          </a:p>
        </p:txBody>
      </p:sp>
      <p:sp>
        <p:nvSpPr>
          <p:cNvPr id="4" name="Slide Number Placeholder 3"/>
          <p:cNvSpPr>
            <a:spLocks noGrp="1"/>
          </p:cNvSpPr>
          <p:nvPr>
            <p:ph type="sldNum" sz="quarter" idx="5"/>
          </p:nvPr>
        </p:nvSpPr>
        <p:spPr/>
        <p:txBody>
          <a:bodyPr/>
          <a:lstStyle/>
          <a:p>
            <a:fld id="{9CF2F013-C680-4F1D-A725-B09F536C38BD}" type="slidenum">
              <a:rPr lang="en-US" smtClean="0"/>
              <a:t>33</a:t>
            </a:fld>
            <a:endParaRPr lang="en-US"/>
          </a:p>
        </p:txBody>
      </p:sp>
    </p:spTree>
    <p:extLst>
      <p:ext uri="{BB962C8B-B14F-4D97-AF65-F5344CB8AC3E}">
        <p14:creationId xmlns:p14="http://schemas.microsoft.com/office/powerpoint/2010/main" val="1521249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Define a loss/cost function </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34</a:t>
            </a:fld>
            <a:endParaRPr lang="en-US"/>
          </a:p>
        </p:txBody>
      </p:sp>
    </p:spTree>
    <p:extLst>
      <p:ext uri="{BB962C8B-B14F-4D97-AF65-F5344CB8AC3E}">
        <p14:creationId xmlns:p14="http://schemas.microsoft.com/office/powerpoint/2010/main" val="39594156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a:t>
            </a:r>
            <a:r>
              <a:rPr lang="en-US" b="0" i="0" dirty="0">
                <a:solidFill>
                  <a:srgbClr val="000000"/>
                </a:solidFill>
                <a:effectLst/>
                <a:latin typeface="Roboto" panose="02000000000000000000" pitchFamily="2" charset="0"/>
              </a:rPr>
              <a:t>does it mean that the global minimum won't necessarily be reached every time?</a:t>
            </a:r>
            <a:endParaRPr lang="en-US" dirty="0"/>
          </a:p>
          <a:p>
            <a:r>
              <a:rPr lang="en-US" dirty="0"/>
              <a:t>For batch, mini-batch gradient descent, refer to </a:t>
            </a:r>
            <a:r>
              <a:rPr lang="en-US" dirty="0" err="1"/>
              <a:t>Géron</a:t>
            </a:r>
            <a:endParaRPr lang="en-US" dirty="0"/>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40</a:t>
            </a:fld>
            <a:endParaRPr lang="en-US"/>
          </a:p>
        </p:txBody>
      </p:sp>
    </p:spTree>
    <p:extLst>
      <p:ext uri="{BB962C8B-B14F-4D97-AF65-F5344CB8AC3E}">
        <p14:creationId xmlns:p14="http://schemas.microsoft.com/office/powerpoint/2010/main" val="3426646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a:t>
            </a:r>
            <a:br>
              <a:rPr lang="en-US" dirty="0"/>
            </a:br>
            <a:r>
              <a:rPr lang="en-US" dirty="0"/>
              <a:t>Accuracy reminder</a:t>
            </a:r>
            <a:br>
              <a:rPr lang="en-US" dirty="0"/>
            </a:br>
            <a:r>
              <a:rPr lang="en-US" dirty="0" err="1"/>
              <a:t>F_score</a:t>
            </a:r>
            <a:r>
              <a:rPr lang="en-US" dirty="0"/>
              <a:t>: </a:t>
            </a:r>
            <a:r>
              <a:rPr lang="en-US" dirty="0" err="1"/>
              <a:t>F_beta</a:t>
            </a:r>
            <a:r>
              <a:rPr lang="en-US" dirty="0"/>
              <a:t> score gives beta more importance to recall over precision</a:t>
            </a:r>
          </a:p>
        </p:txBody>
      </p:sp>
      <p:sp>
        <p:nvSpPr>
          <p:cNvPr id="4" name="Slide Number Placeholder 3"/>
          <p:cNvSpPr>
            <a:spLocks noGrp="1"/>
          </p:cNvSpPr>
          <p:nvPr>
            <p:ph type="sldNum" sz="quarter" idx="5"/>
          </p:nvPr>
        </p:nvSpPr>
        <p:spPr/>
        <p:txBody>
          <a:bodyPr/>
          <a:lstStyle/>
          <a:p>
            <a:fld id="{9CF2F013-C680-4F1D-A725-B09F536C38BD}" type="slidenum">
              <a:rPr lang="en-US" smtClean="0"/>
              <a:t>44</a:t>
            </a:fld>
            <a:endParaRPr lang="en-US"/>
          </a:p>
        </p:txBody>
      </p:sp>
    </p:spTree>
    <p:extLst>
      <p:ext uri="{BB962C8B-B14F-4D97-AF65-F5344CB8AC3E}">
        <p14:creationId xmlns:p14="http://schemas.microsoft.com/office/powerpoint/2010/main" val="2899188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Define Machine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4"/>
                </a:solidFill>
                <a:effectLst/>
                <a:latin typeface="arial" panose="020B0604020202020204" pitchFamily="34" charset="0"/>
              </a:rPr>
              <a:t>Exclamation mark = Slight disagreement; AI = the theory and development of computer systems able to perform tasks normally requiring human intelligence, such as visual perception, speech recognition, decision-making, and translation between languages.</a:t>
            </a:r>
          </a:p>
        </p:txBody>
      </p:sp>
      <p:sp>
        <p:nvSpPr>
          <p:cNvPr id="4" name="Slide Number Placeholder 3"/>
          <p:cNvSpPr>
            <a:spLocks noGrp="1"/>
          </p:cNvSpPr>
          <p:nvPr>
            <p:ph type="sldNum" sz="quarter" idx="5"/>
          </p:nvPr>
        </p:nvSpPr>
        <p:spPr/>
        <p:txBody>
          <a:bodyPr/>
          <a:lstStyle/>
          <a:p>
            <a:fld id="{9CF2F013-C680-4F1D-A725-B09F536C38BD}" type="slidenum">
              <a:rPr lang="en-US" smtClean="0"/>
              <a:t>6</a:t>
            </a:fld>
            <a:endParaRPr lang="en-US"/>
          </a:p>
        </p:txBody>
      </p:sp>
    </p:spTree>
    <p:extLst>
      <p:ext uri="{BB962C8B-B14F-4D97-AF65-F5344CB8AC3E}">
        <p14:creationId xmlns:p14="http://schemas.microsoft.com/office/powerpoint/2010/main" val="40486318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Accuracy reminder</a:t>
            </a:r>
            <a:br>
              <a:rPr lang="en-US" dirty="0"/>
            </a:br>
            <a:r>
              <a:rPr lang="en-US" dirty="0" err="1"/>
              <a:t>F_score</a:t>
            </a:r>
            <a:r>
              <a:rPr lang="en-US" dirty="0"/>
              <a:t>: </a:t>
            </a:r>
            <a:r>
              <a:rPr lang="en-US" dirty="0" err="1"/>
              <a:t>F_beta</a:t>
            </a:r>
            <a:r>
              <a:rPr lang="en-US" dirty="0"/>
              <a:t> score gives beta more importance to recall over precision</a:t>
            </a:r>
          </a:p>
        </p:txBody>
      </p:sp>
      <p:sp>
        <p:nvSpPr>
          <p:cNvPr id="4" name="Slide Number Placeholder 3"/>
          <p:cNvSpPr>
            <a:spLocks noGrp="1"/>
          </p:cNvSpPr>
          <p:nvPr>
            <p:ph type="sldNum" sz="quarter" idx="5"/>
          </p:nvPr>
        </p:nvSpPr>
        <p:spPr/>
        <p:txBody>
          <a:bodyPr/>
          <a:lstStyle/>
          <a:p>
            <a:fld id="{9CF2F013-C680-4F1D-A725-B09F536C38BD}" type="slidenum">
              <a:rPr lang="en-US" smtClean="0"/>
              <a:t>45</a:t>
            </a:fld>
            <a:endParaRPr lang="en-US"/>
          </a:p>
        </p:txBody>
      </p:sp>
    </p:spTree>
    <p:extLst>
      <p:ext uri="{BB962C8B-B14F-4D97-AF65-F5344CB8AC3E}">
        <p14:creationId xmlns:p14="http://schemas.microsoft.com/office/powerpoint/2010/main" val="1892542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Distinguish classification from regression</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48</a:t>
            </a:fld>
            <a:endParaRPr lang="en-US"/>
          </a:p>
        </p:txBody>
      </p:sp>
    </p:spTree>
    <p:extLst>
      <p:ext uri="{BB962C8B-B14F-4D97-AF65-F5344CB8AC3E}">
        <p14:creationId xmlns:p14="http://schemas.microsoft.com/office/powerpoint/2010/main" val="33142066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54</a:t>
            </a:fld>
            <a:endParaRPr lang="en-US"/>
          </a:p>
        </p:txBody>
      </p:sp>
    </p:spTree>
    <p:extLst>
      <p:ext uri="{BB962C8B-B14F-4D97-AF65-F5344CB8AC3E}">
        <p14:creationId xmlns:p14="http://schemas.microsoft.com/office/powerpoint/2010/main" val="13888639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training curve (quadratic model) would be similar for training and validation</a:t>
            </a:r>
          </a:p>
        </p:txBody>
      </p:sp>
      <p:sp>
        <p:nvSpPr>
          <p:cNvPr id="4" name="Slide Number Placeholder 3"/>
          <p:cNvSpPr>
            <a:spLocks noGrp="1"/>
          </p:cNvSpPr>
          <p:nvPr>
            <p:ph type="sldNum" sz="quarter" idx="5"/>
          </p:nvPr>
        </p:nvSpPr>
        <p:spPr/>
        <p:txBody>
          <a:bodyPr/>
          <a:lstStyle/>
          <a:p>
            <a:fld id="{9CF2F013-C680-4F1D-A725-B09F536C38BD}" type="slidenum">
              <a:rPr lang="en-US" smtClean="0"/>
              <a:t>56</a:t>
            </a:fld>
            <a:endParaRPr lang="en-US"/>
          </a:p>
        </p:txBody>
      </p:sp>
    </p:spTree>
    <p:extLst>
      <p:ext uri="{BB962C8B-B14F-4D97-AF65-F5344CB8AC3E}">
        <p14:creationId xmlns:p14="http://schemas.microsoft.com/office/powerpoint/2010/main" val="4247225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 how to benchmark a regression model</a:t>
            </a:r>
          </a:p>
        </p:txBody>
      </p:sp>
      <p:sp>
        <p:nvSpPr>
          <p:cNvPr id="4" name="Slide Number Placeholder 3"/>
          <p:cNvSpPr>
            <a:spLocks noGrp="1"/>
          </p:cNvSpPr>
          <p:nvPr>
            <p:ph type="sldNum" sz="quarter" idx="5"/>
          </p:nvPr>
        </p:nvSpPr>
        <p:spPr/>
        <p:txBody>
          <a:bodyPr/>
          <a:lstStyle/>
          <a:p>
            <a:fld id="{9CF2F013-C680-4F1D-A725-B09F536C38BD}" type="slidenum">
              <a:rPr lang="en-US" smtClean="0"/>
              <a:t>57</a:t>
            </a:fld>
            <a:endParaRPr lang="en-US"/>
          </a:p>
        </p:txBody>
      </p:sp>
    </p:spTree>
    <p:extLst>
      <p:ext uri="{BB962C8B-B14F-4D97-AF65-F5344CB8AC3E}">
        <p14:creationId xmlns:p14="http://schemas.microsoft.com/office/powerpoint/2010/main" val="19553791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Know how to benchmark a regression model</a:t>
            </a:r>
          </a:p>
        </p:txBody>
      </p:sp>
      <p:sp>
        <p:nvSpPr>
          <p:cNvPr id="4" name="Slide Number Placeholder 3"/>
          <p:cNvSpPr>
            <a:spLocks noGrp="1"/>
          </p:cNvSpPr>
          <p:nvPr>
            <p:ph type="sldNum" sz="quarter" idx="5"/>
          </p:nvPr>
        </p:nvSpPr>
        <p:spPr/>
        <p:txBody>
          <a:bodyPr/>
          <a:lstStyle/>
          <a:p>
            <a:fld id="{9CF2F013-C680-4F1D-A725-B09F536C38BD}" type="slidenum">
              <a:rPr lang="en-US" smtClean="0"/>
              <a:t>58</a:t>
            </a:fld>
            <a:endParaRPr lang="en-US"/>
          </a:p>
        </p:txBody>
      </p:sp>
    </p:spTree>
    <p:extLst>
      <p:ext uri="{BB962C8B-B14F-4D97-AF65-F5344CB8AC3E}">
        <p14:creationId xmlns:p14="http://schemas.microsoft.com/office/powerpoint/2010/main" val="41351417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Questions?</a:t>
            </a:r>
          </a:p>
          <a:p>
            <a:r>
              <a:rPr lang="en-US" dirty="0"/>
              <a:t>Not graded</a:t>
            </a:r>
          </a:p>
        </p:txBody>
      </p:sp>
      <p:sp>
        <p:nvSpPr>
          <p:cNvPr id="4" name="Slide Number Placeholder 3"/>
          <p:cNvSpPr>
            <a:spLocks noGrp="1"/>
          </p:cNvSpPr>
          <p:nvPr>
            <p:ph type="sldNum" sz="quarter" idx="5"/>
          </p:nvPr>
        </p:nvSpPr>
        <p:spPr/>
        <p:txBody>
          <a:bodyPr/>
          <a:lstStyle/>
          <a:p>
            <a:fld id="{9CF2F013-C680-4F1D-A725-B09F536C38BD}" type="slidenum">
              <a:rPr lang="en-US" smtClean="0"/>
              <a:t>60</a:t>
            </a:fld>
            <a:endParaRPr lang="en-US"/>
          </a:p>
        </p:txBody>
      </p:sp>
    </p:spTree>
    <p:extLst>
      <p:ext uri="{BB962C8B-B14F-4D97-AF65-F5344CB8AC3E}">
        <p14:creationId xmlns:p14="http://schemas.microsoft.com/office/powerpoint/2010/main" val="1973749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to look things up/Specificity of this course</a:t>
            </a:r>
          </a:p>
        </p:txBody>
      </p:sp>
      <p:sp>
        <p:nvSpPr>
          <p:cNvPr id="4" name="Slide Number Placeholder 3"/>
          <p:cNvSpPr>
            <a:spLocks noGrp="1"/>
          </p:cNvSpPr>
          <p:nvPr>
            <p:ph type="sldNum" sz="quarter" idx="5"/>
          </p:nvPr>
        </p:nvSpPr>
        <p:spPr/>
        <p:txBody>
          <a:bodyPr/>
          <a:lstStyle/>
          <a:p>
            <a:fld id="{9CF2F013-C680-4F1D-A725-B09F536C38BD}" type="slidenum">
              <a:rPr lang="en-US" smtClean="0"/>
              <a:t>61</a:t>
            </a:fld>
            <a:endParaRPr lang="en-US"/>
          </a:p>
        </p:txBody>
      </p:sp>
    </p:spTree>
    <p:extLst>
      <p:ext uri="{BB962C8B-B14F-4D97-AF65-F5344CB8AC3E}">
        <p14:creationId xmlns:p14="http://schemas.microsoft.com/office/powerpoint/2010/main" val="822951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707070"/>
                </a:solidFill>
                <a:effectLst/>
                <a:latin typeface="adobe-clean"/>
              </a:rPr>
              <a:t>Big data complexity visual representation. Cluster analysis visualization. Advanced analytics. Beauty of data graphic abstract background.</a:t>
            </a:r>
            <a:endParaRPr lang="en-US" b="0" i="0" dirty="0">
              <a:solidFill>
                <a:srgbClr val="000000"/>
              </a:solidFill>
              <a:effectLst/>
              <a:latin typeface="adobe-clean"/>
            </a:endParaRPr>
          </a:p>
          <a:p>
            <a:pPr algn="l" fontAlgn="base"/>
            <a:r>
              <a:rPr lang="en-US" b="0" i="0" dirty="0">
                <a:solidFill>
                  <a:srgbClr val="4B4B4B"/>
                </a:solidFill>
                <a:effectLst/>
                <a:latin typeface="adobe-clean"/>
              </a:rPr>
              <a:t>Von </a:t>
            </a:r>
            <a:r>
              <a:rPr lang="en-US" b="0" i="0" u="none" strike="noStrike" dirty="0" err="1">
                <a:solidFill>
                  <a:srgbClr val="0D66D0"/>
                </a:solidFill>
                <a:effectLst/>
                <a:latin typeface="adobe-clean"/>
                <a:hlinkClick r:id="rId3"/>
              </a:rPr>
              <a:t>Astibuag</a:t>
            </a:r>
            <a:endParaRPr lang="en-US" b="0" i="0" u="none" strike="noStrike" dirty="0">
              <a:solidFill>
                <a:srgbClr val="0D66D0"/>
              </a:solidFill>
              <a:effectLst/>
              <a:latin typeface="adobe-clean"/>
            </a:endParaRPr>
          </a:p>
          <a:p>
            <a:pPr algn="l" fontAlgn="base"/>
            <a:endParaRPr lang="en-US" b="0" i="0" u="none" strike="noStrike" dirty="0">
              <a:solidFill>
                <a:srgbClr val="0D66D0"/>
              </a:solidFill>
              <a:effectLst/>
              <a:latin typeface="adobe-clean"/>
            </a:endParaRPr>
          </a:p>
          <a:p>
            <a:pPr algn="l" fontAlgn="base"/>
            <a:r>
              <a:rPr lang="en-US" b="0" i="0" dirty="0">
                <a:solidFill>
                  <a:srgbClr val="707070"/>
                </a:solidFill>
                <a:effectLst/>
                <a:latin typeface="adobe-clean"/>
              </a:rPr>
              <a:t>Robot Playing Chess</a:t>
            </a:r>
            <a:endParaRPr lang="en-US" b="0" i="0" dirty="0">
              <a:solidFill>
                <a:srgbClr val="000000"/>
              </a:solidFill>
              <a:effectLst/>
              <a:latin typeface="adobe-clean"/>
            </a:endParaRPr>
          </a:p>
          <a:p>
            <a:pPr algn="l" fontAlgn="base"/>
            <a:r>
              <a:rPr lang="en-US" b="0" i="0" dirty="0">
                <a:solidFill>
                  <a:srgbClr val="4B4B4B"/>
                </a:solidFill>
                <a:effectLst/>
                <a:latin typeface="adobe-clean"/>
              </a:rPr>
              <a:t>Von </a:t>
            </a:r>
            <a:r>
              <a:rPr lang="en-US" b="0" i="0" u="none" strike="noStrike" dirty="0">
                <a:solidFill>
                  <a:srgbClr val="0D66D0"/>
                </a:solidFill>
                <a:effectLst/>
                <a:latin typeface="adobe-clean"/>
                <a:hlinkClick r:id="rId4"/>
              </a:rPr>
              <a:t>Andrey Popov</a:t>
            </a:r>
            <a:endParaRPr lang="en-US" b="0" i="0" u="none" strike="noStrike" dirty="0">
              <a:solidFill>
                <a:srgbClr val="0D66D0"/>
              </a:solidFill>
              <a:effectLst/>
              <a:latin typeface="adobe-clean"/>
            </a:endParaRPr>
          </a:p>
          <a:p>
            <a:pPr algn="l" fontAlgn="base"/>
            <a:endParaRPr lang="en-US" b="0" i="0" u="none" strike="noStrike" dirty="0">
              <a:solidFill>
                <a:srgbClr val="0D66D0"/>
              </a:solidFill>
              <a:effectLst/>
              <a:latin typeface="adobe-clean"/>
            </a:endParaRPr>
          </a:p>
          <a:p>
            <a:pPr algn="l" fontAlgn="base"/>
            <a:r>
              <a:rPr lang="en-US" b="0" i="0" dirty="0">
                <a:solidFill>
                  <a:srgbClr val="707070"/>
                </a:solidFill>
                <a:effectLst/>
                <a:latin typeface="adobe-clean"/>
              </a:rPr>
              <a:t>MRI picture of a human brain with the red area</a:t>
            </a:r>
            <a:endParaRPr lang="en-US" b="0" i="0" dirty="0">
              <a:solidFill>
                <a:srgbClr val="000000"/>
              </a:solidFill>
              <a:effectLst/>
              <a:latin typeface="adobe-clean"/>
            </a:endParaRPr>
          </a:p>
          <a:p>
            <a:pPr algn="l" fontAlgn="base"/>
            <a:r>
              <a:rPr lang="en-US" b="0" i="0" dirty="0">
                <a:solidFill>
                  <a:srgbClr val="4B4B4B"/>
                </a:solidFill>
                <a:effectLst/>
                <a:latin typeface="adobe-clean"/>
              </a:rPr>
              <a:t>Von </a:t>
            </a:r>
            <a:r>
              <a:rPr lang="en-US" b="0" i="0" u="none" strike="noStrike" dirty="0">
                <a:solidFill>
                  <a:srgbClr val="0D66D0"/>
                </a:solidFill>
                <a:effectLst/>
                <a:latin typeface="adobe-clean"/>
                <a:hlinkClick r:id="rId5"/>
              </a:rPr>
              <a:t>sudok1</a:t>
            </a:r>
            <a:endParaRPr lang="en-US" b="0" i="0" dirty="0">
              <a:solidFill>
                <a:srgbClr val="000000"/>
              </a:solidFill>
              <a:effectLst/>
              <a:latin typeface="adobe-clean"/>
            </a:endParaRPr>
          </a:p>
          <a:p>
            <a:pPr algn="l" fontAlgn="base"/>
            <a:endParaRPr lang="en-US" b="0" i="0" dirty="0">
              <a:solidFill>
                <a:srgbClr val="000000"/>
              </a:solidFill>
              <a:effectLst/>
              <a:latin typeface="adobe-clean"/>
            </a:endParaRP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11</a:t>
            </a:fld>
            <a:endParaRPr lang="en-US"/>
          </a:p>
        </p:txBody>
      </p:sp>
    </p:spTree>
    <p:extLst>
      <p:ext uri="{BB962C8B-B14F-4D97-AF65-F5344CB8AC3E}">
        <p14:creationId xmlns:p14="http://schemas.microsoft.com/office/powerpoint/2010/main" val="71713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Conventional approaches &amp; their limits = Particularly important for Earth and environmental sciences</a:t>
            </a:r>
          </a:p>
        </p:txBody>
      </p:sp>
      <p:sp>
        <p:nvSpPr>
          <p:cNvPr id="4" name="Slide Number Placeholder 3"/>
          <p:cNvSpPr>
            <a:spLocks noGrp="1"/>
          </p:cNvSpPr>
          <p:nvPr>
            <p:ph type="sldNum" sz="quarter" idx="5"/>
          </p:nvPr>
        </p:nvSpPr>
        <p:spPr/>
        <p:txBody>
          <a:bodyPr/>
          <a:lstStyle/>
          <a:p>
            <a:fld id="{9CF2F013-C680-4F1D-A725-B09F536C38BD}" type="slidenum">
              <a:rPr lang="en-US" smtClean="0"/>
              <a:t>12</a:t>
            </a:fld>
            <a:endParaRPr lang="en-US"/>
          </a:p>
        </p:txBody>
      </p:sp>
    </p:spTree>
    <p:extLst>
      <p:ext uri="{BB962C8B-B14F-4D97-AF65-F5344CB8AC3E}">
        <p14:creationId xmlns:p14="http://schemas.microsoft.com/office/powerpoint/2010/main" val="17286969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Distinguish supervised from unsupervised</a:t>
            </a:r>
          </a:p>
          <a:p>
            <a:r>
              <a:rPr lang="en-US" dirty="0"/>
              <a:t>See </a:t>
            </a:r>
            <a:r>
              <a:rPr lang="en-US" dirty="0" err="1"/>
              <a:t>Géron</a:t>
            </a:r>
            <a:r>
              <a:rPr lang="en-US" dirty="0"/>
              <a:t> Ch2 for </a:t>
            </a:r>
            <a:r>
              <a:rPr lang="en-US" dirty="0" err="1"/>
              <a:t>semisupervised</a:t>
            </a:r>
            <a:r>
              <a:rPr lang="en-US" dirty="0"/>
              <a:t> learning, reinforcement learning</a:t>
            </a:r>
          </a:p>
          <a:p>
            <a:r>
              <a:rPr lang="en-US" dirty="0"/>
              <a:t>Offline vs Online learning</a:t>
            </a:r>
          </a:p>
          <a:p>
            <a:r>
              <a:rPr lang="en-US" dirty="0"/>
              <a:t>Instance-based vs model-</a:t>
            </a:r>
            <a:r>
              <a:rPr lang="en-US" dirty="0" err="1"/>
              <a:t>baed</a:t>
            </a:r>
            <a:r>
              <a:rPr lang="en-US" dirty="0"/>
              <a:t> learning</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13</a:t>
            </a:fld>
            <a:endParaRPr lang="en-US"/>
          </a:p>
        </p:txBody>
      </p:sp>
    </p:spTree>
    <p:extLst>
      <p:ext uri="{BB962C8B-B14F-4D97-AF65-F5344CB8AC3E}">
        <p14:creationId xmlns:p14="http://schemas.microsoft.com/office/powerpoint/2010/main" val="1214344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Understand some key challenges of machine learning</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14</a:t>
            </a:fld>
            <a:endParaRPr lang="en-US"/>
          </a:p>
        </p:txBody>
      </p:sp>
    </p:spTree>
    <p:extLst>
      <p:ext uri="{BB962C8B-B14F-4D97-AF65-F5344CB8AC3E}">
        <p14:creationId xmlns:p14="http://schemas.microsoft.com/office/powerpoint/2010/main" val="87412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Natural Language disambiguation problem</a:t>
            </a:r>
          </a:p>
        </p:txBody>
      </p:sp>
      <p:sp>
        <p:nvSpPr>
          <p:cNvPr id="4" name="Slide Number Placeholder 3"/>
          <p:cNvSpPr>
            <a:spLocks noGrp="1"/>
          </p:cNvSpPr>
          <p:nvPr>
            <p:ph type="sldNum" sz="quarter" idx="5"/>
          </p:nvPr>
        </p:nvSpPr>
        <p:spPr/>
        <p:txBody>
          <a:bodyPr/>
          <a:lstStyle/>
          <a:p>
            <a:fld id="{9CF2F013-C680-4F1D-A725-B09F536C38BD}" type="slidenum">
              <a:rPr lang="en-US" smtClean="0"/>
              <a:t>15</a:t>
            </a:fld>
            <a:endParaRPr lang="en-US"/>
          </a:p>
        </p:txBody>
      </p:sp>
    </p:spTree>
    <p:extLst>
      <p:ext uri="{BB962C8B-B14F-4D97-AF65-F5344CB8AC3E}">
        <p14:creationId xmlns:p14="http://schemas.microsoft.com/office/powerpoint/2010/main" val="3388014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Introduce cross-validation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Define training/validation/test sets</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21</a:t>
            </a:fld>
            <a:endParaRPr lang="en-US"/>
          </a:p>
        </p:txBody>
      </p:sp>
    </p:spTree>
    <p:extLst>
      <p:ext uri="{BB962C8B-B14F-4D97-AF65-F5344CB8AC3E}">
        <p14:creationId xmlns:p14="http://schemas.microsoft.com/office/powerpoint/2010/main" val="3748408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Question = Can you guess which model will do best on a test 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Define training/validation/test sets</a:t>
            </a:r>
          </a:p>
          <a:p>
            <a:endParaRPr lang="en-US" dirty="0"/>
          </a:p>
        </p:txBody>
      </p:sp>
      <p:sp>
        <p:nvSpPr>
          <p:cNvPr id="4" name="Slide Number Placeholder 3"/>
          <p:cNvSpPr>
            <a:spLocks noGrp="1"/>
          </p:cNvSpPr>
          <p:nvPr>
            <p:ph type="sldNum" sz="quarter" idx="5"/>
          </p:nvPr>
        </p:nvSpPr>
        <p:spPr/>
        <p:txBody>
          <a:bodyPr/>
          <a:lstStyle/>
          <a:p>
            <a:fld id="{9CF2F013-C680-4F1D-A725-B09F536C38BD}" type="slidenum">
              <a:rPr lang="en-US" smtClean="0"/>
              <a:t>22</a:t>
            </a:fld>
            <a:endParaRPr lang="en-US"/>
          </a:p>
        </p:txBody>
      </p:sp>
    </p:spTree>
    <p:extLst>
      <p:ext uri="{BB962C8B-B14F-4D97-AF65-F5344CB8AC3E}">
        <p14:creationId xmlns:p14="http://schemas.microsoft.com/office/powerpoint/2010/main" val="3816639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atin typeface="CMU Sans Serif" panose="02000603000000000000" pitchFamily="2" charset="0"/>
                <a:ea typeface="CMU Sans Serif" panose="02000603000000000000" pitchFamily="2" charset="0"/>
                <a:cs typeface="CMU Sans Serif" panose="02000603000000000000" pitchFamily="2"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9709A697-9556-4636-ADD7-C14036D27B5A}" type="datetime1">
              <a:rPr lang="en-US" smtClean="0"/>
              <a:t>10/26/2022</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7C9A0B1-3A81-4EE2-BC0F-9246E436763C}"/>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568134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135C72-5A6E-4C5D-A140-0F430B42233B}" type="datetime1">
              <a:rPr lang="en-US" smtClean="0"/>
              <a:t>10/26/2022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244415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9AFC8F-4F6E-4D8C-B539-DD061C8756D5}" type="datetime1">
              <a:rPr lang="en-US" smtClean="0"/>
              <a:t>10/26/2022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50358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032900"/>
            <a:ext cx="12192000" cy="1325563"/>
          </a:xfrm>
        </p:spPr>
        <p:txBody>
          <a:bodyPr/>
          <a:lstStyle>
            <a:lvl1pPr algn="ctr">
              <a:defRPr>
                <a:latin typeface="CMU Sans Serif" panose="02000603000000000000" pitchFamily="2" charset="0"/>
                <a:ea typeface="CMU Sans Serif" panose="02000603000000000000" pitchFamily="2" charset="0"/>
                <a:cs typeface="CMU Sans Serif" panose="02000603000000000000"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0" y="2358463"/>
            <a:ext cx="12192000" cy="3818500"/>
          </a:xfrm>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vl2pPr>
              <a:defRPr>
                <a:latin typeface="CMU Sans Serif" panose="02000603000000000000" pitchFamily="2" charset="0"/>
                <a:ea typeface="CMU Sans Serif" panose="02000603000000000000" pitchFamily="2" charset="0"/>
                <a:cs typeface="CMU Sans Serif" panose="02000603000000000000" pitchFamily="2" charset="0"/>
              </a:defRPr>
            </a:lvl2pPr>
            <a:lvl3pPr>
              <a:defRPr>
                <a:latin typeface="CMU Sans Serif" panose="02000603000000000000" pitchFamily="2" charset="0"/>
                <a:ea typeface="CMU Sans Serif" panose="02000603000000000000" pitchFamily="2" charset="0"/>
                <a:cs typeface="CMU Sans Serif" panose="02000603000000000000" pitchFamily="2" charset="0"/>
              </a:defRPr>
            </a:lvl3pPr>
            <a:lvl4pPr>
              <a:defRPr>
                <a:latin typeface="CMU Sans Serif" panose="02000603000000000000" pitchFamily="2" charset="0"/>
                <a:ea typeface="CMU Sans Serif" panose="02000603000000000000" pitchFamily="2" charset="0"/>
                <a:cs typeface="CMU Sans Serif" panose="02000603000000000000" pitchFamily="2" charset="0"/>
              </a:defRPr>
            </a:lvl4pPr>
            <a:lvl5pPr>
              <a:defRPr>
                <a:latin typeface="CMU Sans Serif" panose="02000603000000000000" pitchFamily="2" charset="0"/>
                <a:ea typeface="CMU Sans Serif" panose="02000603000000000000" pitchFamily="2" charset="0"/>
                <a:cs typeface="CMU Sans Serif" panose="02000603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fld id="{0F6E66B7-9B35-4B7B-9932-B0DB6C7780B0}" type="datetime1">
              <a:rPr lang="en-US" smtClean="0"/>
              <a:t>10/26/2022</a:t>
            </a:fld>
            <a:endParaRPr lang="en-US" dirty="0"/>
          </a:p>
        </p:txBody>
      </p:sp>
      <p:sp>
        <p:nvSpPr>
          <p:cNvPr id="5" name="Footer Placeholder 4"/>
          <p:cNvSpPr>
            <a:spLocks noGrp="1"/>
          </p:cNvSpPr>
          <p:nvPr>
            <p:ph type="ftr" sz="quarter" idx="11"/>
          </p:nvPr>
        </p:nvSpPr>
        <p:spPr/>
        <p:txBody>
          <a:bodyPr/>
          <a:lstStyle>
            <a:lvl1pPr>
              <a:defRPr>
                <a:latin typeface="CMU Sans Serif" panose="02000603000000000000" pitchFamily="2" charset="0"/>
                <a:ea typeface="CMU Sans Serif" panose="02000603000000000000" pitchFamily="2" charset="0"/>
                <a:cs typeface="CMU Sans Serif" panose="02000603000000000000" pitchFamily="2" charset="0"/>
              </a:defRPr>
            </a:lvl1pPr>
          </a:lstStyle>
          <a:p>
            <a:endParaRPr lang="en-US" dirty="0"/>
          </a:p>
        </p:txBody>
      </p:sp>
      <p:sp>
        <p:nvSpPr>
          <p:cNvPr id="12" name="Slide Number Placeholder 8">
            <a:extLst>
              <a:ext uri="{FF2B5EF4-FFF2-40B4-BE49-F238E27FC236}">
                <a16:creationId xmlns:a16="http://schemas.microsoft.com/office/drawing/2014/main" id="{95F618E1-985E-48A0-8864-543C934DB1FB}"/>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3665696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194678-864D-4970-8E71-CC0335BFB9F7}" type="datetime1">
              <a:rPr lang="en-US" smtClean="0"/>
              <a:t>10/26/2022</a:t>
            </a:fld>
            <a:endParaRPr lang="en-US"/>
          </a:p>
        </p:txBody>
      </p:sp>
      <p:sp>
        <p:nvSpPr>
          <p:cNvPr id="5" name="Footer Placeholder 4"/>
          <p:cNvSpPr>
            <a:spLocks noGrp="1"/>
          </p:cNvSpPr>
          <p:nvPr>
            <p:ph type="ftr" sz="quarter" idx="11"/>
          </p:nvPr>
        </p:nvSpPr>
        <p:spPr/>
        <p:txBody>
          <a:bodyPr/>
          <a:lstStyle/>
          <a:p>
            <a:endParaRPr lang="en-US"/>
          </a:p>
        </p:txBody>
      </p:sp>
      <p:sp>
        <p:nvSpPr>
          <p:cNvPr id="12" name="Slide Number Placeholder 8">
            <a:extLst>
              <a:ext uri="{FF2B5EF4-FFF2-40B4-BE49-F238E27FC236}">
                <a16:creationId xmlns:a16="http://schemas.microsoft.com/office/drawing/2014/main" id="{5630459C-811D-4DC4-9E77-A40A3737A69E}"/>
              </a:ext>
            </a:extLst>
          </p:cNvPr>
          <p:cNvSpPr>
            <a:spLocks noGrp="1"/>
          </p:cNvSpPr>
          <p:nvPr>
            <p:ph type="sldNum" sz="quarter" idx="12"/>
          </p:nvPr>
        </p:nvSpPr>
        <p:spPr>
          <a:xfrm>
            <a:off x="4724400" y="0"/>
            <a:ext cx="2743200" cy="365125"/>
          </a:xfrm>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3304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368195"/>
            <a:ext cx="5181600" cy="3808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6C03B7-1D8F-458E-93B0-CB00AB025C6C}" type="datetime1">
              <a:rPr lang="en-US" smtClean="0"/>
              <a:t>10/26/2022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448695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1030147"/>
            <a:ext cx="10515600" cy="1041721"/>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6611" y="2098062"/>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948168"/>
            <a:ext cx="5157787" cy="32414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1" y="2098061"/>
            <a:ext cx="5183188" cy="85010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948167"/>
            <a:ext cx="5183188" cy="32414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745CCD-FD48-4957-97BB-996D1D1F5A92}" type="datetime1">
              <a:rPr lang="en-US" smtClean="0"/>
              <a:t>10/26/2022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14918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F61E08-FE4F-4BA0-9A4F-ABAA1AAD8933}" type="datetime1">
              <a:rPr lang="en-US" smtClean="0"/>
              <a:t>10/26/2022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444398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B1F070D-6507-42AD-8A7A-A1A51651946D}" type="datetime1">
              <a:rPr lang="en-US" smtClean="0"/>
              <a:t>10/26/2022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A5686A01-FA10-4E06-92C7-92734750F4C6}" type="slidenum">
              <a:rPr lang="en-US" smtClean="0"/>
              <a:pPr/>
              <a:t>‹#›</a:t>
            </a:fld>
            <a:endParaRPr lang="en-US" dirty="0"/>
          </a:p>
        </p:txBody>
      </p:sp>
    </p:spTree>
    <p:extLst>
      <p:ext uri="{BB962C8B-B14F-4D97-AF65-F5344CB8AC3E}">
        <p14:creationId xmlns:p14="http://schemas.microsoft.com/office/powerpoint/2010/main" val="2350341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16BB3DE-6B60-4982-9E73-506458BA3016}" type="datetime1">
              <a:rPr lang="en-US" smtClean="0"/>
              <a:t>10/26/2022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67701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4C7062-7E19-4F5A-9C80-6631C3BA90C9}" type="datetime1">
              <a:rPr lang="en-US" smtClean="0"/>
              <a:t>10/26/2022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686A01-FA10-4E06-92C7-92734750F4C6}" type="slidenum">
              <a:rPr lang="en-US" smtClean="0"/>
              <a:t>‹#›</a:t>
            </a:fld>
            <a:endParaRPr lang="en-US"/>
          </a:p>
        </p:txBody>
      </p:sp>
    </p:spTree>
    <p:extLst>
      <p:ext uri="{BB962C8B-B14F-4D97-AF65-F5344CB8AC3E}">
        <p14:creationId xmlns:p14="http://schemas.microsoft.com/office/powerpoint/2010/main" val="1281459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 y="1042632"/>
            <a:ext cx="12192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0" y="2368195"/>
            <a:ext cx="12192000" cy="33087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E9409E-6722-4D1D-BF68-530DA15E46E8}" type="datetime1">
              <a:rPr lang="en-US" smtClean="0"/>
              <a:t>10/26/2022</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724400" y="0"/>
            <a:ext cx="2743200" cy="365125"/>
          </a:xfrm>
          <a:prstGeom prst="rect">
            <a:avLst/>
          </a:prstGeom>
        </p:spPr>
        <p:txBody>
          <a:bodyPr vert="horz" lIns="91440" tIns="45720" rIns="91440" bIns="45720" rtlCol="0" anchor="ctr"/>
          <a:lstStyle>
            <a:lvl1pPr algn="ctr">
              <a:defRPr sz="1200">
                <a:solidFill>
                  <a:schemeClr val="tx1"/>
                </a:solidFill>
              </a:defRPr>
            </a:lvl1pPr>
          </a:lstStyle>
          <a:p>
            <a:fld id="{A5686A01-FA10-4E06-92C7-92734750F4C6}" type="slidenum">
              <a:rPr lang="en-US" smtClean="0"/>
              <a:pPr/>
              <a:t>‹#›</a:t>
            </a:fld>
            <a:endParaRPr lang="en-US" dirty="0"/>
          </a:p>
        </p:txBody>
      </p:sp>
      <p:sp>
        <p:nvSpPr>
          <p:cNvPr id="7" name="Rectangle 6">
            <a:extLst>
              <a:ext uri="{FF2B5EF4-FFF2-40B4-BE49-F238E27FC236}">
                <a16:creationId xmlns:a16="http://schemas.microsoft.com/office/drawing/2014/main" id="{B696E69C-EA8C-4B37-8F1F-BD0C3836FBCC}"/>
              </a:ext>
            </a:extLst>
          </p:cNvPr>
          <p:cNvSpPr/>
          <p:nvPr userDrawn="1"/>
        </p:nvSpPr>
        <p:spPr>
          <a:xfrm>
            <a:off x="0" y="-1"/>
            <a:ext cx="12192000" cy="1018800"/>
          </a:xfrm>
          <a:prstGeom prst="rect">
            <a:avLst/>
          </a:prstGeom>
          <a:solidFill>
            <a:sysClr val="windowText" lastClr="000000"/>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MU Sans Serif"/>
              <a:ea typeface="+mn-ea"/>
              <a:cs typeface="+mn-cs"/>
            </a:endParaRPr>
          </a:p>
        </p:txBody>
      </p:sp>
      <p:pic>
        <p:nvPicPr>
          <p:cNvPr id="8" name="Picture 7" descr="Text&#10;&#10;Description automatically generated">
            <a:extLst>
              <a:ext uri="{FF2B5EF4-FFF2-40B4-BE49-F238E27FC236}">
                <a16:creationId xmlns:a16="http://schemas.microsoft.com/office/drawing/2014/main" id="{4DB37FD6-FFD6-4A3C-9780-6C460EED70A4}"/>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9" name="Picture 8" descr="Icon&#10;&#10;Description automatically generated with low confidence">
            <a:extLst>
              <a:ext uri="{FF2B5EF4-FFF2-40B4-BE49-F238E27FC236}">
                <a16:creationId xmlns:a16="http://schemas.microsoft.com/office/drawing/2014/main" id="{649FCEFC-7013-4222-9013-007F01EDB21F}"/>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0" name="TextBox 9">
            <a:extLst>
              <a:ext uri="{FF2B5EF4-FFF2-40B4-BE49-F238E27FC236}">
                <a16:creationId xmlns:a16="http://schemas.microsoft.com/office/drawing/2014/main" id="{D6DF48FB-FA9B-4BA8-9E58-F2CC58B0160A}"/>
              </a:ext>
            </a:extLst>
          </p:cNvPr>
          <p:cNvSpPr txBox="1"/>
          <p:nvPr userDrawn="1"/>
        </p:nvSpPr>
        <p:spPr>
          <a:xfrm>
            <a:off x="-2" y="371432"/>
            <a:ext cx="12192000" cy="55399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prstClr val="white"/>
                </a:solidFill>
                <a:effectLst/>
                <a:uLnTx/>
                <a:uFillTx/>
              </a:rPr>
              <a:t>ML for Earth &amp; Env Sci (Week 1, SP2022)</a:t>
            </a:r>
          </a:p>
        </p:txBody>
      </p:sp>
      <p:sp>
        <p:nvSpPr>
          <p:cNvPr id="11" name="Slide Number Placeholder 13">
            <a:extLst>
              <a:ext uri="{FF2B5EF4-FFF2-40B4-BE49-F238E27FC236}">
                <a16:creationId xmlns:a16="http://schemas.microsoft.com/office/drawing/2014/main" id="{73B6DC2F-9988-447F-A7C3-709BC237347B}"/>
              </a:ext>
            </a:extLst>
          </p:cNvPr>
          <p:cNvSpPr txBox="1">
            <a:spLocks/>
          </p:cNvSpPr>
          <p:nvPr userDrawn="1"/>
        </p:nvSpPr>
        <p:spPr>
          <a:xfrm>
            <a:off x="4724400" y="-1944"/>
            <a:ext cx="27432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fld id="{A5686A01-FA10-4E06-92C7-92734750F4C6}" type="slidenum">
              <a:rPr kumimoji="0" lang="en-US" sz="1200" b="0" i="0" u="none" strike="noStrike" kern="1200" cap="none" spc="0" normalizeH="0" baseline="0" noProof="0" smtClean="0">
                <a:ln>
                  <a:noFill/>
                </a:ln>
                <a:solidFill>
                  <a:prstClr val="white"/>
                </a:solidFill>
                <a:effectLst/>
                <a:uLnTx/>
                <a:uFillTx/>
                <a:latin typeface="CMU Sans Serif"/>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prstClr val="white"/>
              </a:solidFill>
              <a:effectLst/>
              <a:uLnTx/>
              <a:uFillTx/>
              <a:latin typeface="CMU Sans Serif"/>
              <a:ea typeface="+mn-ea"/>
              <a:cs typeface="+mn-cs"/>
            </a:endParaRPr>
          </a:p>
        </p:txBody>
      </p:sp>
    </p:spTree>
    <p:extLst>
      <p:ext uri="{BB962C8B-B14F-4D97-AF65-F5344CB8AC3E}">
        <p14:creationId xmlns:p14="http://schemas.microsoft.com/office/powerpoint/2010/main" val="143826216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gif"/></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moodle.unil.ch/course/view.php?id=24296"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g"/><Relationship Id="rId1" Type="http://schemas.openxmlformats.org/officeDocument/2006/relationships/slideLayout" Target="../slideLayouts/slideLayout1.xml"/><Relationship Id="rId4" Type="http://schemas.openxmlformats.org/officeDocument/2006/relationships/image" Target="../media/image28.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6.xml"/><Relationship Id="rId1" Type="http://schemas.openxmlformats.org/officeDocument/2006/relationships/tags" Target="../tags/tag1.xml"/><Relationship Id="rId6" Type="http://schemas.openxmlformats.org/officeDocument/2006/relationships/image" Target="../media/image30.png"/><Relationship Id="rId5" Type="http://schemas.openxmlformats.org/officeDocument/2006/relationships/image" Target="../media/image36.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mldata.pangeo.io/index.html"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6.xml"/><Relationship Id="rId1" Type="http://schemas.openxmlformats.org/officeDocument/2006/relationships/tags" Target="../tags/tag2.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49.png"/><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8.png"/><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0.png"/><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63.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tags" Target="../tags/tag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26AD2-F75E-4189-BE7C-285EBDEEBA2D}"/>
              </a:ext>
            </a:extLst>
          </p:cNvPr>
          <p:cNvSpPr>
            <a:spLocks noGrp="1"/>
          </p:cNvSpPr>
          <p:nvPr>
            <p:ph type="ctrTitle"/>
          </p:nvPr>
        </p:nvSpPr>
        <p:spPr>
          <a:xfrm>
            <a:off x="-2" y="1563404"/>
            <a:ext cx="12192002" cy="1018798"/>
          </a:xfrm>
        </p:spPr>
        <p:txBody>
          <a:bodyPr>
            <a:normAutofit fontScale="90000"/>
          </a:bodyPr>
          <a:lstStyle/>
          <a:p>
            <a:r>
              <a:rPr lang="en-US" dirty="0"/>
              <a:t>Welcome to “Machine Learning for Earth and Environmental Sciences”!</a:t>
            </a:r>
          </a:p>
        </p:txBody>
      </p:sp>
      <p:sp>
        <p:nvSpPr>
          <p:cNvPr id="4" name="Rectangle 3">
            <a:extLst>
              <a:ext uri="{FF2B5EF4-FFF2-40B4-BE49-F238E27FC236}">
                <a16:creationId xmlns:a16="http://schemas.microsoft.com/office/drawing/2014/main" id="{1016C7CF-C9AD-402D-B1D3-EA17ED29E245}"/>
              </a:ext>
            </a:extLst>
          </p:cNvPr>
          <p:cNvSpPr/>
          <p:nvPr/>
        </p:nvSpPr>
        <p:spPr>
          <a:xfrm>
            <a:off x="0" y="-1"/>
            <a:ext cx="12192000" cy="10188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Text&#10;&#10;Description automatically generated">
            <a:extLst>
              <a:ext uri="{FF2B5EF4-FFF2-40B4-BE49-F238E27FC236}">
                <a16:creationId xmlns:a16="http://schemas.microsoft.com/office/drawing/2014/main" id="{50C51A0F-DE65-4DD8-AF36-9706BB26E2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811197" cy="1018799"/>
          </a:xfrm>
          <a:prstGeom prst="rect">
            <a:avLst/>
          </a:prstGeom>
        </p:spPr>
      </p:pic>
      <p:pic>
        <p:nvPicPr>
          <p:cNvPr id="12" name="Picture 11" descr="Icon&#10;&#10;Description automatically generated with low confidence">
            <a:extLst>
              <a:ext uri="{FF2B5EF4-FFF2-40B4-BE49-F238E27FC236}">
                <a16:creationId xmlns:a16="http://schemas.microsoft.com/office/drawing/2014/main" id="{9C72AAB3-16B0-469E-961C-93A20A58C50B}"/>
              </a:ext>
            </a:extLst>
          </p:cNvPr>
          <p:cNvPicPr>
            <a:picLocks noChangeAspect="1"/>
          </p:cNvPicPr>
          <p:nvPr/>
        </p:nvPicPr>
        <p:blipFill rotWithShape="1">
          <a:blip r:embed="rId3">
            <a:extLst>
              <a:ext uri="{28A0092B-C50C-407E-A947-70E740481C1C}">
                <a14:useLocalDpi xmlns:a14="http://schemas.microsoft.com/office/drawing/2010/main" val="0"/>
              </a:ext>
            </a:extLst>
          </a:blip>
          <a:srcRect l="-1" r="17044" b="27229"/>
          <a:stretch/>
        </p:blipFill>
        <p:spPr>
          <a:xfrm>
            <a:off x="9810109" y="139405"/>
            <a:ext cx="2381891" cy="739987"/>
          </a:xfrm>
          <a:prstGeom prst="rect">
            <a:avLst/>
          </a:prstGeom>
        </p:spPr>
      </p:pic>
      <p:sp>
        <p:nvSpPr>
          <p:cNvPr id="13" name="TextBox 12">
            <a:extLst>
              <a:ext uri="{FF2B5EF4-FFF2-40B4-BE49-F238E27FC236}">
                <a16:creationId xmlns:a16="http://schemas.microsoft.com/office/drawing/2014/main" id="{F36F0208-B091-4A8E-B00F-31B1AEF44E7D}"/>
              </a:ext>
            </a:extLst>
          </p:cNvPr>
          <p:cNvSpPr txBox="1"/>
          <p:nvPr/>
        </p:nvSpPr>
        <p:spPr>
          <a:xfrm>
            <a:off x="-2" y="371432"/>
            <a:ext cx="12192000" cy="553998"/>
          </a:xfrm>
          <a:prstGeom prst="rect">
            <a:avLst/>
          </a:prstGeom>
          <a:noFill/>
        </p:spPr>
        <p:txBody>
          <a:bodyPr wrap="square" rtlCol="0">
            <a:spAutoFit/>
          </a:bodyPr>
          <a:lstStyle/>
          <a:p>
            <a:pPr algn="ctr"/>
            <a:r>
              <a:rPr lang="en-US" sz="3000" dirty="0"/>
              <a:t>ML for Earth &amp; Env Sci (Week 1, SP2022)</a:t>
            </a:r>
          </a:p>
        </p:txBody>
      </p:sp>
      <p:sp>
        <p:nvSpPr>
          <p:cNvPr id="14" name="Slide Number Placeholder 13">
            <a:extLst>
              <a:ext uri="{FF2B5EF4-FFF2-40B4-BE49-F238E27FC236}">
                <a16:creationId xmlns:a16="http://schemas.microsoft.com/office/drawing/2014/main" id="{CD8FF54A-18CE-4A3A-B2EA-52A0A2C3D00E}"/>
              </a:ext>
            </a:extLst>
          </p:cNvPr>
          <p:cNvSpPr>
            <a:spLocks noGrp="1"/>
          </p:cNvSpPr>
          <p:nvPr>
            <p:ph type="sldNum" sz="quarter" idx="12"/>
          </p:nvPr>
        </p:nvSpPr>
        <p:spPr>
          <a:xfrm>
            <a:off x="4724400" y="-1944"/>
            <a:ext cx="2743200" cy="365125"/>
          </a:xfrm>
        </p:spPr>
        <p:txBody>
          <a:bodyPr/>
          <a:lstStyle/>
          <a:p>
            <a:pPr algn="ctr"/>
            <a:fld id="{A5686A01-FA10-4E06-92C7-92734750F4C6}" type="slidenum">
              <a:rPr lang="en-US" smtClean="0"/>
              <a:pPr algn="ctr"/>
              <a:t>1</a:t>
            </a:fld>
            <a:endParaRPr lang="en-US" dirty="0"/>
          </a:p>
        </p:txBody>
      </p:sp>
      <p:sp>
        <p:nvSpPr>
          <p:cNvPr id="11" name="TextBox 10">
            <a:extLst>
              <a:ext uri="{FF2B5EF4-FFF2-40B4-BE49-F238E27FC236}">
                <a16:creationId xmlns:a16="http://schemas.microsoft.com/office/drawing/2014/main" id="{10807725-C948-487A-B386-F7BDDD301FB7}"/>
              </a:ext>
            </a:extLst>
          </p:cNvPr>
          <p:cNvSpPr txBox="1"/>
          <p:nvPr/>
        </p:nvSpPr>
        <p:spPr>
          <a:xfrm>
            <a:off x="0" y="3093400"/>
            <a:ext cx="12192002" cy="3785652"/>
          </a:xfrm>
          <a:prstGeom prst="rect">
            <a:avLst/>
          </a:prstGeom>
          <a:noFill/>
        </p:spPr>
        <p:txBody>
          <a:bodyPr wrap="square">
            <a:spAutoFit/>
          </a:bodyPr>
          <a:lstStyle/>
          <a:p>
            <a:r>
              <a:rPr lang="en-US" sz="3000" dirty="0"/>
              <a:t>By the end of this eight-week (5 ECTS!) course, you will be able to: </a:t>
            </a:r>
          </a:p>
          <a:p>
            <a:endParaRPr lang="en-US" sz="3000" dirty="0"/>
          </a:p>
          <a:p>
            <a:pPr marL="514350" indent="-514350">
              <a:buAutoNum type="arabicPeriod"/>
            </a:pPr>
            <a:r>
              <a:rPr lang="en-US" sz="3000" dirty="0"/>
              <a:t>Name common ML algorithms and summarize their advantages and limitations, especially in the context of environmental science, </a:t>
            </a:r>
          </a:p>
          <a:p>
            <a:pPr marL="514350" indent="-514350">
              <a:buAutoNum type="arabicPeriod"/>
            </a:pPr>
            <a:r>
              <a:rPr lang="en-US" sz="3000" dirty="0"/>
              <a:t>Implement them in Python (mostly using the </a:t>
            </a:r>
            <a:r>
              <a:rPr lang="en-US" sz="3000" dirty="0" err="1"/>
              <a:t>Numpy</a:t>
            </a:r>
            <a:r>
              <a:rPr lang="en-US" sz="3000" dirty="0"/>
              <a:t>/Scikit-Learn/ </a:t>
            </a:r>
            <a:r>
              <a:rPr lang="en-US" sz="3000" dirty="0" err="1"/>
              <a:t>Keras</a:t>
            </a:r>
            <a:r>
              <a:rPr lang="en-US" sz="3000" dirty="0"/>
              <a:t>/</a:t>
            </a:r>
            <a:r>
              <a:rPr lang="en-US" sz="3000" dirty="0" err="1"/>
              <a:t>Tensorflow</a:t>
            </a:r>
            <a:r>
              <a:rPr lang="en-US" sz="3000" dirty="0"/>
              <a:t> libraries in Google </a:t>
            </a:r>
            <a:r>
              <a:rPr lang="en-US" sz="3000" dirty="0" err="1"/>
              <a:t>Colab</a:t>
            </a:r>
            <a:r>
              <a:rPr lang="en-US" sz="3000" dirty="0"/>
              <a:t> notebooks),</a:t>
            </a:r>
          </a:p>
          <a:p>
            <a:pPr marL="514350" indent="-514350">
              <a:buAutoNum type="arabicPeriod"/>
            </a:pPr>
            <a:r>
              <a:rPr lang="en-US" sz="3000" dirty="0"/>
              <a:t>Know from experience which algorithms are most appropriate for environmental applications you are passionate about.</a:t>
            </a:r>
          </a:p>
        </p:txBody>
      </p:sp>
      <p:sp>
        <p:nvSpPr>
          <p:cNvPr id="15" name="TextBox 14">
            <a:extLst>
              <a:ext uri="{FF2B5EF4-FFF2-40B4-BE49-F238E27FC236}">
                <a16:creationId xmlns:a16="http://schemas.microsoft.com/office/drawing/2014/main" id="{9F74D6A8-A1F5-41C7-9CE2-78BF90036929}"/>
              </a:ext>
            </a:extLst>
          </p:cNvPr>
          <p:cNvSpPr txBox="1"/>
          <p:nvPr/>
        </p:nvSpPr>
        <p:spPr>
          <a:xfrm>
            <a:off x="368653" y="1976027"/>
            <a:ext cx="1073888" cy="861774"/>
          </a:xfrm>
          <a:prstGeom prst="rect">
            <a:avLst/>
          </a:prstGeom>
          <a:noFill/>
        </p:spPr>
        <p:txBody>
          <a:bodyPr wrap="square">
            <a:spAutoFit/>
          </a:bodyPr>
          <a:lstStyle/>
          <a:p>
            <a:pPr algn="ctr"/>
            <a:r>
              <a:rPr lang="en-US" sz="5000" dirty="0"/>
              <a:t>🤖</a:t>
            </a:r>
          </a:p>
        </p:txBody>
      </p:sp>
      <p:sp>
        <p:nvSpPr>
          <p:cNvPr id="17" name="TextBox 16">
            <a:extLst>
              <a:ext uri="{FF2B5EF4-FFF2-40B4-BE49-F238E27FC236}">
                <a16:creationId xmlns:a16="http://schemas.microsoft.com/office/drawing/2014/main" id="{08736AE9-6D8D-41EC-8F39-9048EAC64FA2}"/>
              </a:ext>
            </a:extLst>
          </p:cNvPr>
          <p:cNvSpPr txBox="1"/>
          <p:nvPr/>
        </p:nvSpPr>
        <p:spPr>
          <a:xfrm>
            <a:off x="10623598" y="1976027"/>
            <a:ext cx="754912" cy="861774"/>
          </a:xfrm>
          <a:prstGeom prst="rect">
            <a:avLst/>
          </a:prstGeom>
          <a:noFill/>
        </p:spPr>
        <p:txBody>
          <a:bodyPr wrap="square">
            <a:spAutoFit/>
          </a:bodyPr>
          <a:lstStyle/>
          <a:p>
            <a:pPr algn="ctr"/>
            <a:r>
              <a:rPr lang="en-US" sz="5000" dirty="0"/>
              <a:t>🌍</a:t>
            </a:r>
          </a:p>
        </p:txBody>
      </p:sp>
    </p:spTree>
    <p:extLst>
      <p:ext uri="{BB962C8B-B14F-4D97-AF65-F5344CB8AC3E}">
        <p14:creationId xmlns:p14="http://schemas.microsoft.com/office/powerpoint/2010/main" val="9716056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59C1A6-35CF-4003-A5DA-7ACA51FC5E7F}"/>
              </a:ext>
            </a:extLst>
          </p:cNvPr>
          <p:cNvSpPr>
            <a:spLocks noGrp="1"/>
          </p:cNvSpPr>
          <p:nvPr>
            <p:ph type="sldNum" sz="quarter" idx="12"/>
          </p:nvPr>
        </p:nvSpPr>
        <p:spPr/>
        <p:txBody>
          <a:bodyPr/>
          <a:lstStyle/>
          <a:p>
            <a:fld id="{A5686A01-FA10-4E06-92C7-92734750F4C6}" type="slidenum">
              <a:rPr lang="en-US" smtClean="0"/>
              <a:pPr/>
              <a:t>10</a:t>
            </a:fld>
            <a:endParaRPr lang="en-US" dirty="0"/>
          </a:p>
        </p:txBody>
      </p:sp>
      <p:pic>
        <p:nvPicPr>
          <p:cNvPr id="4" name="Picture 3">
            <a:extLst>
              <a:ext uri="{FF2B5EF4-FFF2-40B4-BE49-F238E27FC236}">
                <a16:creationId xmlns:a16="http://schemas.microsoft.com/office/drawing/2014/main" id="{E26BC340-3A10-43AB-93A3-6981FADAD1E9}"/>
              </a:ext>
            </a:extLst>
          </p:cNvPr>
          <p:cNvPicPr>
            <a:picLocks noChangeAspect="1"/>
          </p:cNvPicPr>
          <p:nvPr/>
        </p:nvPicPr>
        <p:blipFill rotWithShape="1">
          <a:blip r:embed="rId2">
            <a:extLst>
              <a:ext uri="{28A0092B-C50C-407E-A947-70E740481C1C}">
                <a14:useLocalDpi xmlns:a14="http://schemas.microsoft.com/office/drawing/2010/main" val="0"/>
              </a:ext>
            </a:extLst>
          </a:blip>
          <a:srcRect t="4150"/>
          <a:stretch/>
        </p:blipFill>
        <p:spPr>
          <a:xfrm>
            <a:off x="324091" y="1040285"/>
            <a:ext cx="11867909" cy="5817716"/>
          </a:xfrm>
          <a:prstGeom prst="rect">
            <a:avLst/>
          </a:prstGeom>
        </p:spPr>
      </p:pic>
      <p:sp>
        <p:nvSpPr>
          <p:cNvPr id="5" name="Rectangle 4">
            <a:extLst>
              <a:ext uri="{FF2B5EF4-FFF2-40B4-BE49-F238E27FC236}">
                <a16:creationId xmlns:a16="http://schemas.microsoft.com/office/drawing/2014/main" id="{7EAE2B4E-AD31-44AC-B457-C982A7E56055}"/>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schemeClr val="bg1"/>
                </a:solidFill>
                <a:effectLst/>
                <a:uLnTx/>
                <a:uFillTx/>
              </a:rPr>
              <a:t>Source</a:t>
            </a:r>
            <a:r>
              <a:rPr kumimoji="0" lang="de-DE" sz="1800" b="0" i="1" u="none" strike="noStrike" kern="0" cap="none" spc="0" normalizeH="0" baseline="0" noProof="0" dirty="0">
                <a:ln>
                  <a:noFill/>
                </a:ln>
                <a:solidFill>
                  <a:schemeClr val="bg1"/>
                </a:solidFill>
                <a:effectLst/>
                <a:uLnTx/>
                <a:uFillTx/>
              </a:rPr>
              <a:t>: </a:t>
            </a:r>
            <a:r>
              <a:rPr kumimoji="0" lang="en-US" sz="1800" b="0" i="1" u="none" strike="noStrike" kern="0" cap="none" spc="0" normalizeH="0" baseline="0" noProof="0" dirty="0" err="1">
                <a:ln>
                  <a:noFill/>
                </a:ln>
                <a:solidFill>
                  <a:schemeClr val="bg1"/>
                </a:solidFill>
                <a:effectLst/>
                <a:uLnTx/>
                <a:uFillTx/>
              </a:rPr>
              <a:t>Géron</a:t>
            </a:r>
            <a:r>
              <a:rPr kumimoji="0" lang="en-US" sz="1800" b="0" i="1" u="none" strike="noStrike" kern="0" cap="none" spc="0" normalizeH="0" baseline="0" noProof="0" dirty="0">
                <a:ln>
                  <a:noFill/>
                </a:ln>
                <a:solidFill>
                  <a:schemeClr val="bg1"/>
                </a:solidFill>
                <a:effectLst/>
                <a:uLnTx/>
                <a:uFillTx/>
              </a:rPr>
              <a:t> et al. (2019)</a:t>
            </a:r>
          </a:p>
        </p:txBody>
      </p:sp>
      <p:sp>
        <p:nvSpPr>
          <p:cNvPr id="3" name="Rectangle 2">
            <a:extLst>
              <a:ext uri="{FF2B5EF4-FFF2-40B4-BE49-F238E27FC236}">
                <a16:creationId xmlns:a16="http://schemas.microsoft.com/office/drawing/2014/main" id="{E7F21027-9AE6-4859-A136-170E6E05E845}"/>
              </a:ext>
            </a:extLst>
          </p:cNvPr>
          <p:cNvSpPr/>
          <p:nvPr/>
        </p:nvSpPr>
        <p:spPr>
          <a:xfrm>
            <a:off x="-567158" y="1036081"/>
            <a:ext cx="960698" cy="58219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36873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6BCDC1-9451-433A-A393-9CEC0A838D0B}"/>
              </a:ext>
            </a:extLst>
          </p:cNvPr>
          <p:cNvSpPr>
            <a:spLocks noGrp="1"/>
          </p:cNvSpPr>
          <p:nvPr>
            <p:ph type="sldNum" sz="quarter" idx="12"/>
          </p:nvPr>
        </p:nvSpPr>
        <p:spPr/>
        <p:txBody>
          <a:bodyPr/>
          <a:lstStyle/>
          <a:p>
            <a:fld id="{A5686A01-FA10-4E06-92C7-92734750F4C6}" type="slidenum">
              <a:rPr lang="en-US" smtClean="0"/>
              <a:pPr/>
              <a:t>11</a:t>
            </a:fld>
            <a:endParaRPr lang="en-US" dirty="0"/>
          </a:p>
        </p:txBody>
      </p:sp>
      <p:sp>
        <p:nvSpPr>
          <p:cNvPr id="3" name="TextBox 2">
            <a:extLst>
              <a:ext uri="{FF2B5EF4-FFF2-40B4-BE49-F238E27FC236}">
                <a16:creationId xmlns:a16="http://schemas.microsoft.com/office/drawing/2014/main" id="{7AE79372-CD4D-4882-993C-F8A0D0E09F13}"/>
              </a:ext>
            </a:extLst>
          </p:cNvPr>
          <p:cNvSpPr txBox="1"/>
          <p:nvPr/>
        </p:nvSpPr>
        <p:spPr>
          <a:xfrm>
            <a:off x="0" y="1024404"/>
            <a:ext cx="12192000" cy="5109091"/>
          </a:xfrm>
          <a:prstGeom prst="rect">
            <a:avLst/>
          </a:prstGeom>
          <a:noFill/>
        </p:spPr>
        <p:txBody>
          <a:bodyPr wrap="square" rtlCol="0">
            <a:spAutoFit/>
          </a:bodyPr>
          <a:lstStyle/>
          <a:p>
            <a:pPr algn="l"/>
            <a:r>
              <a:rPr lang="en-US" sz="3000" u="sng" dirty="0"/>
              <a:t>Examples of Applications</a:t>
            </a:r>
            <a:r>
              <a:rPr lang="en-US" sz="3000" dirty="0"/>
              <a:t>:</a:t>
            </a:r>
          </a:p>
          <a:p>
            <a:pPr algn="l"/>
            <a:endParaRPr lang="en-US" sz="3000" dirty="0"/>
          </a:p>
          <a:p>
            <a:pPr marL="457200" indent="-457200" algn="l">
              <a:buFont typeface="Arial" panose="020B0604020202020204" pitchFamily="34" charset="0"/>
              <a:buChar char="•"/>
            </a:pPr>
            <a:r>
              <a:rPr lang="en-US" sz="1900" dirty="0"/>
              <a:t>Analyzing images of products on a production line to automatically classify them</a:t>
            </a:r>
          </a:p>
          <a:p>
            <a:pPr marL="457200" indent="-457200" algn="l">
              <a:buFont typeface="Arial" panose="020B0604020202020204" pitchFamily="34" charset="0"/>
              <a:buChar char="•"/>
            </a:pPr>
            <a:r>
              <a:rPr lang="en-US" sz="1900" dirty="0"/>
              <a:t>Detecting tumors in brain scans</a:t>
            </a:r>
          </a:p>
          <a:p>
            <a:pPr marL="457200" indent="-457200" algn="l">
              <a:buFont typeface="Arial" panose="020B0604020202020204" pitchFamily="34" charset="0"/>
              <a:buChar char="•"/>
            </a:pPr>
            <a:r>
              <a:rPr lang="en-US" sz="1900" dirty="0"/>
              <a:t>Automatically classifying news articles</a:t>
            </a:r>
          </a:p>
          <a:p>
            <a:pPr marL="457200" indent="-457200" algn="l">
              <a:buFont typeface="Arial" panose="020B0604020202020204" pitchFamily="34" charset="0"/>
              <a:buChar char="•"/>
            </a:pPr>
            <a:r>
              <a:rPr lang="en-US" sz="1900" dirty="0"/>
              <a:t>Automatically flagging offensive comments on discussion forums</a:t>
            </a:r>
          </a:p>
          <a:p>
            <a:pPr marL="457200" indent="-457200" algn="l">
              <a:buFont typeface="Arial" panose="020B0604020202020204" pitchFamily="34" charset="0"/>
              <a:buChar char="•"/>
            </a:pPr>
            <a:r>
              <a:rPr lang="en-US" sz="1900" dirty="0"/>
              <a:t>Summarizing long documents automatically</a:t>
            </a:r>
          </a:p>
          <a:p>
            <a:pPr marL="457200" indent="-457200" algn="l">
              <a:buFont typeface="Arial" panose="020B0604020202020204" pitchFamily="34" charset="0"/>
              <a:buChar char="•"/>
            </a:pPr>
            <a:r>
              <a:rPr lang="en-US" sz="1900" dirty="0"/>
              <a:t>Creating a chatbot or a personal assistant</a:t>
            </a:r>
          </a:p>
          <a:p>
            <a:pPr marL="457200" indent="-457200" algn="l">
              <a:buFont typeface="Arial" panose="020B0604020202020204" pitchFamily="34" charset="0"/>
              <a:buChar char="•"/>
            </a:pPr>
            <a:r>
              <a:rPr lang="en-US" sz="1900" dirty="0"/>
              <a:t>Forecasting your company’s revenue next year, based on many performance metrics</a:t>
            </a:r>
          </a:p>
          <a:p>
            <a:pPr marL="457200" indent="-457200" algn="l">
              <a:buFont typeface="Arial" panose="020B0604020202020204" pitchFamily="34" charset="0"/>
              <a:buChar char="•"/>
            </a:pPr>
            <a:r>
              <a:rPr lang="en-US" sz="1900" dirty="0"/>
              <a:t>Making your app react to voice commands</a:t>
            </a:r>
          </a:p>
          <a:p>
            <a:pPr marL="457200" indent="-457200" algn="l">
              <a:buFont typeface="Arial" panose="020B0604020202020204" pitchFamily="34" charset="0"/>
              <a:buChar char="•"/>
            </a:pPr>
            <a:r>
              <a:rPr lang="en-US" sz="1900" dirty="0"/>
              <a:t>Detecting credit card fraud</a:t>
            </a:r>
          </a:p>
          <a:p>
            <a:pPr marL="457200" indent="-457200" algn="l">
              <a:buFont typeface="Arial" panose="020B0604020202020204" pitchFamily="34" charset="0"/>
              <a:buChar char="•"/>
            </a:pPr>
            <a:r>
              <a:rPr lang="en-US" sz="1900" dirty="0"/>
              <a:t>Segmenting clients based on their purchases so that you can design a different marketing strategy for each segment</a:t>
            </a:r>
          </a:p>
          <a:p>
            <a:pPr marL="457200" indent="-457200" algn="l">
              <a:buFont typeface="Arial" panose="020B0604020202020204" pitchFamily="34" charset="0"/>
              <a:buChar char="•"/>
            </a:pPr>
            <a:r>
              <a:rPr lang="en-US" sz="1900" dirty="0"/>
              <a:t>Representing a complex, high-dimensional dataset in a clear and insightful diagram</a:t>
            </a:r>
          </a:p>
          <a:p>
            <a:pPr marL="457200" indent="-457200" algn="l">
              <a:buFont typeface="Arial" panose="020B0604020202020204" pitchFamily="34" charset="0"/>
              <a:buChar char="•"/>
            </a:pPr>
            <a:r>
              <a:rPr lang="en-US" sz="1900" dirty="0"/>
              <a:t>Recommending a product that a client may be interested in, based on past purchases</a:t>
            </a:r>
          </a:p>
          <a:p>
            <a:pPr marL="457200" indent="-457200" algn="l">
              <a:buFont typeface="Arial" panose="020B0604020202020204" pitchFamily="34" charset="0"/>
              <a:buChar char="•"/>
            </a:pPr>
            <a:r>
              <a:rPr lang="en-US" sz="1900" dirty="0"/>
              <a:t>Building an intelligent bot for a game</a:t>
            </a:r>
          </a:p>
          <a:p>
            <a:pPr marL="457200" indent="-457200" algn="l">
              <a:buFont typeface="Arial" panose="020B0604020202020204" pitchFamily="34" charset="0"/>
              <a:buChar char="•"/>
            </a:pPr>
            <a:r>
              <a:rPr lang="en-US" sz="1900" dirty="0"/>
              <a:t>And so much more! </a:t>
            </a:r>
            <a:r>
              <a:rPr lang="en-US" sz="1900" dirty="0">
                <a:sym typeface="Wingdings" panose="05000000000000000000" pitchFamily="2" charset="2"/>
              </a:rPr>
              <a:t></a:t>
            </a:r>
            <a:endParaRPr lang="en-US" sz="1900" dirty="0"/>
          </a:p>
        </p:txBody>
      </p:sp>
      <p:sp>
        <p:nvSpPr>
          <p:cNvPr id="4" name="Rectangle 3">
            <a:extLst>
              <a:ext uri="{FF2B5EF4-FFF2-40B4-BE49-F238E27FC236}">
                <a16:creationId xmlns:a16="http://schemas.microsoft.com/office/drawing/2014/main" id="{BA0961FF-DDAF-41E3-A207-A43F3B32672E}"/>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err="1">
                <a:ln>
                  <a:noFill/>
                </a:ln>
                <a:effectLst/>
                <a:uLnTx/>
                <a:uFillTx/>
              </a:rPr>
              <a:t>Géron</a:t>
            </a:r>
            <a:r>
              <a:rPr kumimoji="0" lang="en-US" sz="1800" b="0" i="1" u="none" strike="noStrike" kern="0" cap="none" spc="0" normalizeH="0" baseline="0" noProof="0" dirty="0">
                <a:ln>
                  <a:noFill/>
                </a:ln>
                <a:effectLst/>
                <a:uLnTx/>
                <a:uFillTx/>
              </a:rPr>
              <a:t> et al. (2019); </a:t>
            </a:r>
            <a:r>
              <a:rPr kumimoji="0" lang="en-US" sz="1800" b="0" i="1" u="sng" strike="noStrike" kern="0" cap="none" spc="0" normalizeH="0" baseline="0" noProof="0" dirty="0">
                <a:ln>
                  <a:noFill/>
                </a:ln>
                <a:effectLst/>
                <a:uLnTx/>
                <a:uFillTx/>
              </a:rPr>
              <a:t>Image source</a:t>
            </a:r>
            <a:r>
              <a:rPr kumimoji="0" lang="en-US" sz="1800" b="0" i="1" u="none" strike="noStrike" kern="0" cap="none" spc="0" normalizeH="0" baseline="0" noProof="0" dirty="0">
                <a:ln>
                  <a:noFill/>
                </a:ln>
                <a:effectLst/>
                <a:uLnTx/>
                <a:uFillTx/>
              </a:rPr>
              <a:t>: </a:t>
            </a:r>
            <a:r>
              <a:rPr kumimoji="0" lang="en-US" sz="1800" b="0" i="1" u="none" strike="noStrike" kern="0" cap="none" spc="0" normalizeH="0" baseline="0" noProof="0" dirty="0" err="1">
                <a:ln>
                  <a:noFill/>
                </a:ln>
                <a:effectLst/>
                <a:uLnTx/>
                <a:uFillTx/>
              </a:rPr>
              <a:t>Astibuag</a:t>
            </a:r>
            <a:r>
              <a:rPr kumimoji="0" lang="en-US" sz="1800" b="0" i="1" u="none" strike="noStrike" kern="0" cap="none" spc="0" normalizeH="0" baseline="0" noProof="0" dirty="0">
                <a:ln>
                  <a:noFill/>
                </a:ln>
                <a:effectLst/>
                <a:uLnTx/>
                <a:uFillTx/>
              </a:rPr>
              <a:t>, Andrey Popov, sudok1</a:t>
            </a:r>
          </a:p>
        </p:txBody>
      </p:sp>
      <p:pic>
        <p:nvPicPr>
          <p:cNvPr id="6" name="Picture 5" descr="A picture containing close, several&#10;&#10;Description automatically generated">
            <a:extLst>
              <a:ext uri="{FF2B5EF4-FFF2-40B4-BE49-F238E27FC236}">
                <a16:creationId xmlns:a16="http://schemas.microsoft.com/office/drawing/2014/main" id="{2BB5D8EC-ED22-4D39-B166-9D600D0AB9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5626" y="1031358"/>
            <a:ext cx="2446374" cy="1630916"/>
          </a:xfrm>
          <a:prstGeom prst="rect">
            <a:avLst/>
          </a:prstGeom>
        </p:spPr>
      </p:pic>
      <p:pic>
        <p:nvPicPr>
          <p:cNvPr id="8" name="Picture 7" descr="A picture containing indoor, chessman, several, automaton&#10;&#10;Description automatically generated">
            <a:extLst>
              <a:ext uri="{FF2B5EF4-FFF2-40B4-BE49-F238E27FC236}">
                <a16:creationId xmlns:a16="http://schemas.microsoft.com/office/drawing/2014/main" id="{69D4B358-1C56-4127-BE1A-763B685BBB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5626" y="2662274"/>
            <a:ext cx="2446374" cy="1631011"/>
          </a:xfrm>
          <a:prstGeom prst="rect">
            <a:avLst/>
          </a:prstGeom>
        </p:spPr>
      </p:pic>
      <p:pic>
        <p:nvPicPr>
          <p:cNvPr id="10" name="Picture 9" descr="Timeline, map&#10;&#10;Description automatically generated">
            <a:extLst>
              <a:ext uri="{FF2B5EF4-FFF2-40B4-BE49-F238E27FC236}">
                <a16:creationId xmlns:a16="http://schemas.microsoft.com/office/drawing/2014/main" id="{0C4C55DD-84AD-4BC7-A5EF-DDC1CFCAB8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45626" y="4992815"/>
            <a:ext cx="2446374" cy="1375464"/>
          </a:xfrm>
          <a:prstGeom prst="rect">
            <a:avLst/>
          </a:prstGeom>
        </p:spPr>
      </p:pic>
    </p:spTree>
    <p:extLst>
      <p:ext uri="{BB962C8B-B14F-4D97-AF65-F5344CB8AC3E}">
        <p14:creationId xmlns:p14="http://schemas.microsoft.com/office/powerpoint/2010/main" val="10817430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8B15325-D878-4311-BF27-36FB89AE3C43}"/>
              </a:ext>
            </a:extLst>
          </p:cNvPr>
          <p:cNvSpPr>
            <a:spLocks noGrp="1"/>
          </p:cNvSpPr>
          <p:nvPr>
            <p:ph type="sldNum" sz="quarter" idx="12"/>
          </p:nvPr>
        </p:nvSpPr>
        <p:spPr/>
        <p:txBody>
          <a:bodyPr/>
          <a:lstStyle/>
          <a:p>
            <a:fld id="{A5686A01-FA10-4E06-92C7-92734750F4C6}" type="slidenum">
              <a:rPr lang="en-US" smtClean="0"/>
              <a:pPr/>
              <a:t>12</a:t>
            </a:fld>
            <a:endParaRPr lang="en-US" dirty="0"/>
          </a:p>
        </p:txBody>
      </p:sp>
      <p:sp>
        <p:nvSpPr>
          <p:cNvPr id="3" name="Rectangle 2">
            <a:extLst>
              <a:ext uri="{FF2B5EF4-FFF2-40B4-BE49-F238E27FC236}">
                <a16:creationId xmlns:a16="http://schemas.microsoft.com/office/drawing/2014/main" id="{B3BD68FF-E1D6-4276-A8E5-D2CB26C4C037}"/>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a:ln>
                  <a:noFill/>
                </a:ln>
                <a:effectLst/>
                <a:uLnTx/>
                <a:uFillTx/>
              </a:rPr>
              <a:t>Reichstein et al. (2019), Jorge Moro, Google AI Blog</a:t>
            </a:r>
          </a:p>
        </p:txBody>
      </p:sp>
      <p:pic>
        <p:nvPicPr>
          <p:cNvPr id="5" name="Picture 4">
            <a:extLst>
              <a:ext uri="{FF2B5EF4-FFF2-40B4-BE49-F238E27FC236}">
                <a16:creationId xmlns:a16="http://schemas.microsoft.com/office/drawing/2014/main" id="{12B6F727-3504-49F6-AE3A-FB44E91CF4BD}"/>
              </a:ext>
            </a:extLst>
          </p:cNvPr>
          <p:cNvPicPr>
            <a:picLocks noChangeAspect="1"/>
          </p:cNvPicPr>
          <p:nvPr/>
        </p:nvPicPr>
        <p:blipFill>
          <a:blip r:embed="rId3"/>
          <a:stretch>
            <a:fillRect/>
          </a:stretch>
        </p:blipFill>
        <p:spPr>
          <a:xfrm>
            <a:off x="1182547" y="1038588"/>
            <a:ext cx="9826906" cy="5431136"/>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153AED63-CBA5-49B2-8996-635D0B79C6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7950" y="5212080"/>
            <a:ext cx="921996" cy="483870"/>
          </a:xfrm>
          <a:prstGeom prst="rect">
            <a:avLst/>
          </a:prstGeom>
        </p:spPr>
      </p:pic>
      <p:pic>
        <p:nvPicPr>
          <p:cNvPr id="8" name="Picture 7">
            <a:extLst>
              <a:ext uri="{FF2B5EF4-FFF2-40B4-BE49-F238E27FC236}">
                <a16:creationId xmlns:a16="http://schemas.microsoft.com/office/drawing/2014/main" id="{30CE65B0-A767-4933-8E22-81648F455321}"/>
              </a:ext>
            </a:extLst>
          </p:cNvPr>
          <p:cNvPicPr>
            <a:picLocks noChangeAspect="1"/>
          </p:cNvPicPr>
          <p:nvPr/>
        </p:nvPicPr>
        <p:blipFill rotWithShape="1">
          <a:blip r:embed="rId5"/>
          <a:srcRect t="10543"/>
          <a:stretch/>
        </p:blipFill>
        <p:spPr>
          <a:xfrm>
            <a:off x="1182546" y="1780021"/>
            <a:ext cx="822097" cy="746085"/>
          </a:xfrm>
          <a:prstGeom prst="rect">
            <a:avLst/>
          </a:prstGeom>
        </p:spPr>
      </p:pic>
      <p:sp>
        <p:nvSpPr>
          <p:cNvPr id="7" name="Rectangle 6">
            <a:extLst>
              <a:ext uri="{FF2B5EF4-FFF2-40B4-BE49-F238E27FC236}">
                <a16:creationId xmlns:a16="http://schemas.microsoft.com/office/drawing/2014/main" id="{7A42D376-AE22-4C46-B771-37C640F0246D}"/>
              </a:ext>
            </a:extLst>
          </p:cNvPr>
          <p:cNvSpPr/>
          <p:nvPr/>
        </p:nvSpPr>
        <p:spPr>
          <a:xfrm>
            <a:off x="789008" y="4409954"/>
            <a:ext cx="10289893" cy="20829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picture containing tree, outdoor, river, nature&#10;&#10;Description automatically generated">
            <a:extLst>
              <a:ext uri="{FF2B5EF4-FFF2-40B4-BE49-F238E27FC236}">
                <a16:creationId xmlns:a16="http://schemas.microsoft.com/office/drawing/2014/main" id="{F4D1FD37-DB78-4CEC-A6AE-C02AF74E06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8846" y="3242043"/>
            <a:ext cx="727173" cy="483871"/>
          </a:xfrm>
          <a:prstGeom prst="rect">
            <a:avLst/>
          </a:prstGeom>
        </p:spPr>
      </p:pic>
      <p:sp>
        <p:nvSpPr>
          <p:cNvPr id="6" name="Rectangle 5">
            <a:extLst>
              <a:ext uri="{FF2B5EF4-FFF2-40B4-BE49-F238E27FC236}">
                <a16:creationId xmlns:a16="http://schemas.microsoft.com/office/drawing/2014/main" id="{2DBE99C4-4A88-432A-B21B-3DABAC833A90}"/>
              </a:ext>
            </a:extLst>
          </p:cNvPr>
          <p:cNvSpPr/>
          <p:nvPr/>
        </p:nvSpPr>
        <p:spPr>
          <a:xfrm>
            <a:off x="960699" y="2558005"/>
            <a:ext cx="10289893" cy="18519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88314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9F5452-9951-46E6-9198-A66BD3BD281E}"/>
              </a:ext>
            </a:extLst>
          </p:cNvPr>
          <p:cNvSpPr>
            <a:spLocks noGrp="1"/>
          </p:cNvSpPr>
          <p:nvPr>
            <p:ph type="sldNum" sz="quarter" idx="12"/>
          </p:nvPr>
        </p:nvSpPr>
        <p:spPr/>
        <p:txBody>
          <a:bodyPr/>
          <a:lstStyle/>
          <a:p>
            <a:fld id="{A5686A01-FA10-4E06-92C7-92734750F4C6}" type="slidenum">
              <a:rPr lang="en-US" smtClean="0"/>
              <a:pPr/>
              <a:t>13</a:t>
            </a:fld>
            <a:endParaRPr lang="en-US" dirty="0"/>
          </a:p>
        </p:txBody>
      </p:sp>
      <p:pic>
        <p:nvPicPr>
          <p:cNvPr id="4" name="Picture 3">
            <a:extLst>
              <a:ext uri="{FF2B5EF4-FFF2-40B4-BE49-F238E27FC236}">
                <a16:creationId xmlns:a16="http://schemas.microsoft.com/office/drawing/2014/main" id="{97A754B5-6554-4BAB-8B98-61CA5B9AAFDE}"/>
              </a:ext>
            </a:extLst>
          </p:cNvPr>
          <p:cNvPicPr>
            <a:picLocks noChangeAspect="1"/>
          </p:cNvPicPr>
          <p:nvPr/>
        </p:nvPicPr>
        <p:blipFill>
          <a:blip r:embed="rId3"/>
          <a:stretch>
            <a:fillRect/>
          </a:stretch>
        </p:blipFill>
        <p:spPr>
          <a:xfrm>
            <a:off x="0" y="2398642"/>
            <a:ext cx="12192000" cy="4575108"/>
          </a:xfrm>
          <a:prstGeom prst="rect">
            <a:avLst/>
          </a:prstGeom>
        </p:spPr>
      </p:pic>
      <p:sp>
        <p:nvSpPr>
          <p:cNvPr id="5" name="TextBox 4">
            <a:extLst>
              <a:ext uri="{FF2B5EF4-FFF2-40B4-BE49-F238E27FC236}">
                <a16:creationId xmlns:a16="http://schemas.microsoft.com/office/drawing/2014/main" id="{6F23C417-4D3A-41E6-9F50-6A1168AE775B}"/>
              </a:ext>
            </a:extLst>
          </p:cNvPr>
          <p:cNvSpPr txBox="1"/>
          <p:nvPr/>
        </p:nvSpPr>
        <p:spPr>
          <a:xfrm>
            <a:off x="5266481" y="5752620"/>
            <a:ext cx="1412111" cy="369332"/>
          </a:xfrm>
          <a:prstGeom prst="rect">
            <a:avLst/>
          </a:prstGeom>
          <a:noFill/>
        </p:spPr>
        <p:txBody>
          <a:bodyPr wrap="square" rtlCol="0">
            <a:spAutoFit/>
          </a:bodyPr>
          <a:lstStyle/>
          <a:p>
            <a:pPr algn="ctr"/>
            <a:r>
              <a:rPr lang="en-US" i="1" u="sng" dirty="0">
                <a:solidFill>
                  <a:schemeClr val="bg1"/>
                </a:solidFill>
              </a:rPr>
              <a:t>Source:</a:t>
            </a:r>
          </a:p>
        </p:txBody>
      </p:sp>
      <p:sp>
        <p:nvSpPr>
          <p:cNvPr id="6" name="TextBox 5">
            <a:extLst>
              <a:ext uri="{FF2B5EF4-FFF2-40B4-BE49-F238E27FC236}">
                <a16:creationId xmlns:a16="http://schemas.microsoft.com/office/drawing/2014/main" id="{3E02D884-A453-47D7-895A-328B228DC735}"/>
              </a:ext>
            </a:extLst>
          </p:cNvPr>
          <p:cNvSpPr txBox="1"/>
          <p:nvPr/>
        </p:nvSpPr>
        <p:spPr>
          <a:xfrm>
            <a:off x="0" y="1018101"/>
            <a:ext cx="4919241" cy="1477328"/>
          </a:xfrm>
          <a:prstGeom prst="rect">
            <a:avLst/>
          </a:prstGeom>
          <a:noFill/>
        </p:spPr>
        <p:txBody>
          <a:bodyPr wrap="square" rtlCol="0">
            <a:spAutoFit/>
          </a:bodyPr>
          <a:lstStyle/>
          <a:p>
            <a:pPr algn="l"/>
            <a:r>
              <a:rPr lang="en-US" sz="3000" u="sng" dirty="0"/>
              <a:t>Supervised Learning</a:t>
            </a:r>
            <a:r>
              <a:rPr lang="en-US" sz="3000" dirty="0"/>
              <a:t>:</a:t>
            </a:r>
          </a:p>
          <a:p>
            <a:pPr algn="l"/>
            <a:r>
              <a:rPr lang="en-US" sz="3000" dirty="0"/>
              <a:t>Training set includes desired solutions (labels)</a:t>
            </a:r>
          </a:p>
        </p:txBody>
      </p:sp>
      <p:sp>
        <p:nvSpPr>
          <p:cNvPr id="7" name="TextBox 6">
            <a:extLst>
              <a:ext uri="{FF2B5EF4-FFF2-40B4-BE49-F238E27FC236}">
                <a16:creationId xmlns:a16="http://schemas.microsoft.com/office/drawing/2014/main" id="{AE52127E-AB3E-4E6B-AD81-062AF2A95402}"/>
              </a:ext>
            </a:extLst>
          </p:cNvPr>
          <p:cNvSpPr txBox="1"/>
          <p:nvPr/>
        </p:nvSpPr>
        <p:spPr>
          <a:xfrm>
            <a:off x="7272761" y="1018101"/>
            <a:ext cx="4919241" cy="1477328"/>
          </a:xfrm>
          <a:prstGeom prst="rect">
            <a:avLst/>
          </a:prstGeom>
          <a:noFill/>
        </p:spPr>
        <p:txBody>
          <a:bodyPr wrap="square" rtlCol="0">
            <a:spAutoFit/>
          </a:bodyPr>
          <a:lstStyle/>
          <a:p>
            <a:pPr algn="r"/>
            <a:r>
              <a:rPr lang="en-US" sz="3000" u="sng" dirty="0"/>
              <a:t>Unsupervised Learning</a:t>
            </a:r>
            <a:r>
              <a:rPr lang="en-US" sz="3000" dirty="0"/>
              <a:t>:</a:t>
            </a:r>
          </a:p>
          <a:p>
            <a:pPr algn="r"/>
            <a:r>
              <a:rPr lang="en-US" sz="3000" dirty="0"/>
              <a:t>Training data is unlabeled</a:t>
            </a:r>
          </a:p>
          <a:p>
            <a:pPr algn="r"/>
            <a:r>
              <a:rPr lang="en-US" sz="3000" dirty="0"/>
              <a:t>“Learning without a teacher”</a:t>
            </a:r>
          </a:p>
        </p:txBody>
      </p:sp>
      <p:sp>
        <p:nvSpPr>
          <p:cNvPr id="8" name="Rectangle 7">
            <a:extLst>
              <a:ext uri="{FF2B5EF4-FFF2-40B4-BE49-F238E27FC236}">
                <a16:creationId xmlns:a16="http://schemas.microsoft.com/office/drawing/2014/main" id="{511A868A-38EC-4CB8-961D-79069CA3D67B}"/>
              </a:ext>
            </a:extLst>
          </p:cNvPr>
          <p:cNvSpPr/>
          <p:nvPr/>
        </p:nvSpPr>
        <p:spPr>
          <a:xfrm>
            <a:off x="4294208" y="3518704"/>
            <a:ext cx="3426106" cy="22339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35601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91DA5-16B7-47DC-AE2E-E4041090E3A0}"/>
              </a:ext>
            </a:extLst>
          </p:cNvPr>
          <p:cNvSpPr>
            <a:spLocks noGrp="1"/>
          </p:cNvSpPr>
          <p:nvPr>
            <p:ph type="title"/>
          </p:nvPr>
        </p:nvSpPr>
        <p:spPr>
          <a:xfrm>
            <a:off x="-2" y="1042633"/>
            <a:ext cx="12192000" cy="913490"/>
          </a:xfrm>
        </p:spPr>
        <p:txBody>
          <a:bodyPr/>
          <a:lstStyle/>
          <a:p>
            <a:r>
              <a:rPr lang="en-US" dirty="0"/>
              <a:t>Key Challenges of ML</a:t>
            </a:r>
          </a:p>
        </p:txBody>
      </p:sp>
      <p:sp>
        <p:nvSpPr>
          <p:cNvPr id="3" name="Slide Number Placeholder 2">
            <a:extLst>
              <a:ext uri="{FF2B5EF4-FFF2-40B4-BE49-F238E27FC236}">
                <a16:creationId xmlns:a16="http://schemas.microsoft.com/office/drawing/2014/main" id="{A1B51D29-9F43-49E4-9298-2E96217D0C65}"/>
              </a:ext>
            </a:extLst>
          </p:cNvPr>
          <p:cNvSpPr>
            <a:spLocks noGrp="1"/>
          </p:cNvSpPr>
          <p:nvPr>
            <p:ph type="sldNum" sz="quarter" idx="12"/>
          </p:nvPr>
        </p:nvSpPr>
        <p:spPr/>
        <p:txBody>
          <a:bodyPr/>
          <a:lstStyle/>
          <a:p>
            <a:fld id="{A5686A01-FA10-4E06-92C7-92734750F4C6}" type="slidenum">
              <a:rPr lang="en-US" smtClean="0"/>
              <a:t>14</a:t>
            </a:fld>
            <a:endParaRPr lang="en-US"/>
          </a:p>
        </p:txBody>
      </p:sp>
      <p:sp>
        <p:nvSpPr>
          <p:cNvPr id="4" name="TextBox 3">
            <a:extLst>
              <a:ext uri="{FF2B5EF4-FFF2-40B4-BE49-F238E27FC236}">
                <a16:creationId xmlns:a16="http://schemas.microsoft.com/office/drawing/2014/main" id="{8DD9E8B8-4DD5-49D0-8B55-65DA9189D01A}"/>
              </a:ext>
            </a:extLst>
          </p:cNvPr>
          <p:cNvSpPr txBox="1"/>
          <p:nvPr/>
        </p:nvSpPr>
        <p:spPr>
          <a:xfrm>
            <a:off x="-2" y="1956123"/>
            <a:ext cx="12192002" cy="553998"/>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Insufficient Quantity of Training Data</a:t>
            </a:r>
          </a:p>
        </p:txBody>
      </p:sp>
    </p:spTree>
    <p:extLst>
      <p:ext uri="{BB962C8B-B14F-4D97-AF65-F5344CB8AC3E}">
        <p14:creationId xmlns:p14="http://schemas.microsoft.com/office/powerpoint/2010/main" val="42876334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91DA5-16B7-47DC-AE2E-E4041090E3A0}"/>
              </a:ext>
            </a:extLst>
          </p:cNvPr>
          <p:cNvSpPr>
            <a:spLocks noGrp="1"/>
          </p:cNvSpPr>
          <p:nvPr>
            <p:ph type="title"/>
          </p:nvPr>
        </p:nvSpPr>
        <p:spPr>
          <a:xfrm>
            <a:off x="-2" y="1042633"/>
            <a:ext cx="12192000" cy="913490"/>
          </a:xfrm>
        </p:spPr>
        <p:txBody>
          <a:bodyPr/>
          <a:lstStyle/>
          <a:p>
            <a:r>
              <a:rPr lang="en-US" dirty="0"/>
              <a:t>Key Challenges of ML</a:t>
            </a:r>
          </a:p>
        </p:txBody>
      </p:sp>
      <p:sp>
        <p:nvSpPr>
          <p:cNvPr id="3" name="Slide Number Placeholder 2">
            <a:extLst>
              <a:ext uri="{FF2B5EF4-FFF2-40B4-BE49-F238E27FC236}">
                <a16:creationId xmlns:a16="http://schemas.microsoft.com/office/drawing/2014/main" id="{A1B51D29-9F43-49E4-9298-2E96217D0C65}"/>
              </a:ext>
            </a:extLst>
          </p:cNvPr>
          <p:cNvSpPr>
            <a:spLocks noGrp="1"/>
          </p:cNvSpPr>
          <p:nvPr>
            <p:ph type="sldNum" sz="quarter" idx="12"/>
          </p:nvPr>
        </p:nvSpPr>
        <p:spPr/>
        <p:txBody>
          <a:bodyPr/>
          <a:lstStyle/>
          <a:p>
            <a:fld id="{A5686A01-FA10-4E06-92C7-92734750F4C6}" type="slidenum">
              <a:rPr lang="en-US" smtClean="0"/>
              <a:t>15</a:t>
            </a:fld>
            <a:endParaRPr lang="en-US"/>
          </a:p>
        </p:txBody>
      </p:sp>
      <p:sp>
        <p:nvSpPr>
          <p:cNvPr id="4" name="TextBox 3">
            <a:extLst>
              <a:ext uri="{FF2B5EF4-FFF2-40B4-BE49-F238E27FC236}">
                <a16:creationId xmlns:a16="http://schemas.microsoft.com/office/drawing/2014/main" id="{8DD9E8B8-4DD5-49D0-8B55-65DA9189D01A}"/>
              </a:ext>
            </a:extLst>
          </p:cNvPr>
          <p:cNvSpPr txBox="1"/>
          <p:nvPr/>
        </p:nvSpPr>
        <p:spPr>
          <a:xfrm>
            <a:off x="-2" y="1956123"/>
            <a:ext cx="12192002" cy="553998"/>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Insufficient Quantity of Training Data</a:t>
            </a:r>
          </a:p>
        </p:txBody>
      </p:sp>
      <p:pic>
        <p:nvPicPr>
          <p:cNvPr id="6" name="Picture 5">
            <a:extLst>
              <a:ext uri="{FF2B5EF4-FFF2-40B4-BE49-F238E27FC236}">
                <a16:creationId xmlns:a16="http://schemas.microsoft.com/office/drawing/2014/main" id="{DACA8FCB-810B-48AC-B1B6-2ECC9C9AB655}"/>
              </a:ext>
            </a:extLst>
          </p:cNvPr>
          <p:cNvPicPr>
            <a:picLocks noChangeAspect="1"/>
          </p:cNvPicPr>
          <p:nvPr/>
        </p:nvPicPr>
        <p:blipFill>
          <a:blip r:embed="rId3"/>
          <a:stretch>
            <a:fillRect/>
          </a:stretch>
        </p:blipFill>
        <p:spPr>
          <a:xfrm>
            <a:off x="6586115" y="1956122"/>
            <a:ext cx="5694521" cy="4901877"/>
          </a:xfrm>
          <a:prstGeom prst="rect">
            <a:avLst/>
          </a:prstGeom>
        </p:spPr>
      </p:pic>
      <p:sp>
        <p:nvSpPr>
          <p:cNvPr id="7" name="Rectangle 6">
            <a:extLst>
              <a:ext uri="{FF2B5EF4-FFF2-40B4-BE49-F238E27FC236}">
                <a16:creationId xmlns:a16="http://schemas.microsoft.com/office/drawing/2014/main" id="{818722F6-60B2-4197-AE83-2BC8CCD5ABA8}"/>
              </a:ext>
            </a:extLst>
          </p:cNvPr>
          <p:cNvSpPr/>
          <p:nvPr/>
        </p:nvSpPr>
        <p:spPr>
          <a:xfrm>
            <a:off x="0" y="6492874"/>
            <a:ext cx="12192000" cy="3693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err="1">
                <a:ln>
                  <a:noFill/>
                </a:ln>
                <a:effectLst/>
                <a:uLnTx/>
                <a:uFillTx/>
              </a:rPr>
              <a:t>Banko</a:t>
            </a:r>
            <a:r>
              <a:rPr kumimoji="0" lang="en-US" sz="1800" b="0" i="1" u="none" strike="noStrike" kern="0" cap="none" spc="0" normalizeH="0" baseline="0" noProof="0" dirty="0">
                <a:ln>
                  <a:noFill/>
                </a:ln>
                <a:effectLst/>
                <a:uLnTx/>
                <a:uFillTx/>
              </a:rPr>
              <a:t> and Brill (2001)</a:t>
            </a:r>
          </a:p>
        </p:txBody>
      </p:sp>
    </p:spTree>
    <p:extLst>
      <p:ext uri="{BB962C8B-B14F-4D97-AF65-F5344CB8AC3E}">
        <p14:creationId xmlns:p14="http://schemas.microsoft.com/office/powerpoint/2010/main" val="35413410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91DA5-16B7-47DC-AE2E-E4041090E3A0}"/>
              </a:ext>
            </a:extLst>
          </p:cNvPr>
          <p:cNvSpPr>
            <a:spLocks noGrp="1"/>
          </p:cNvSpPr>
          <p:nvPr>
            <p:ph type="title"/>
          </p:nvPr>
        </p:nvSpPr>
        <p:spPr>
          <a:xfrm>
            <a:off x="-2" y="1042633"/>
            <a:ext cx="12192000" cy="913490"/>
          </a:xfrm>
        </p:spPr>
        <p:txBody>
          <a:bodyPr/>
          <a:lstStyle/>
          <a:p>
            <a:r>
              <a:rPr lang="en-US" dirty="0"/>
              <a:t>Key Challenges of ML</a:t>
            </a:r>
          </a:p>
        </p:txBody>
      </p:sp>
      <p:sp>
        <p:nvSpPr>
          <p:cNvPr id="3" name="Slide Number Placeholder 2">
            <a:extLst>
              <a:ext uri="{FF2B5EF4-FFF2-40B4-BE49-F238E27FC236}">
                <a16:creationId xmlns:a16="http://schemas.microsoft.com/office/drawing/2014/main" id="{A1B51D29-9F43-49E4-9298-2E96217D0C65}"/>
              </a:ext>
            </a:extLst>
          </p:cNvPr>
          <p:cNvSpPr>
            <a:spLocks noGrp="1"/>
          </p:cNvSpPr>
          <p:nvPr>
            <p:ph type="sldNum" sz="quarter" idx="12"/>
          </p:nvPr>
        </p:nvSpPr>
        <p:spPr/>
        <p:txBody>
          <a:bodyPr/>
          <a:lstStyle/>
          <a:p>
            <a:fld id="{A5686A01-FA10-4E06-92C7-92734750F4C6}" type="slidenum">
              <a:rPr lang="en-US" smtClean="0"/>
              <a:t>16</a:t>
            </a:fld>
            <a:endParaRPr lang="en-US"/>
          </a:p>
        </p:txBody>
      </p:sp>
      <p:sp>
        <p:nvSpPr>
          <p:cNvPr id="4" name="TextBox 3">
            <a:extLst>
              <a:ext uri="{FF2B5EF4-FFF2-40B4-BE49-F238E27FC236}">
                <a16:creationId xmlns:a16="http://schemas.microsoft.com/office/drawing/2014/main" id="{8DD9E8B8-4DD5-49D0-8B55-65DA9189D01A}"/>
              </a:ext>
            </a:extLst>
          </p:cNvPr>
          <p:cNvSpPr txBox="1"/>
          <p:nvPr/>
        </p:nvSpPr>
        <p:spPr>
          <a:xfrm>
            <a:off x="-2" y="1956123"/>
            <a:ext cx="12192002" cy="1015663"/>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Insufficient Quantity of Training Data</a:t>
            </a:r>
          </a:p>
          <a:p>
            <a:pPr marL="457200" indent="-457200" algn="l">
              <a:buFont typeface="Arial" panose="020B0604020202020204" pitchFamily="34" charset="0"/>
              <a:buChar char="•"/>
            </a:pPr>
            <a:r>
              <a:rPr lang="en-US" sz="3000" dirty="0"/>
              <a:t>Nonrepresentative Training Data (e.g., sampling bias)</a:t>
            </a:r>
          </a:p>
        </p:txBody>
      </p:sp>
    </p:spTree>
    <p:extLst>
      <p:ext uri="{BB962C8B-B14F-4D97-AF65-F5344CB8AC3E}">
        <p14:creationId xmlns:p14="http://schemas.microsoft.com/office/powerpoint/2010/main" val="5313026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91DA5-16B7-47DC-AE2E-E4041090E3A0}"/>
              </a:ext>
            </a:extLst>
          </p:cNvPr>
          <p:cNvSpPr>
            <a:spLocks noGrp="1"/>
          </p:cNvSpPr>
          <p:nvPr>
            <p:ph type="title"/>
          </p:nvPr>
        </p:nvSpPr>
        <p:spPr>
          <a:xfrm>
            <a:off x="-2" y="1042633"/>
            <a:ext cx="12192000" cy="913490"/>
          </a:xfrm>
        </p:spPr>
        <p:txBody>
          <a:bodyPr/>
          <a:lstStyle/>
          <a:p>
            <a:r>
              <a:rPr lang="en-US" dirty="0"/>
              <a:t>Key Challenges of ML</a:t>
            </a:r>
          </a:p>
        </p:txBody>
      </p:sp>
      <p:sp>
        <p:nvSpPr>
          <p:cNvPr id="3" name="Slide Number Placeholder 2">
            <a:extLst>
              <a:ext uri="{FF2B5EF4-FFF2-40B4-BE49-F238E27FC236}">
                <a16:creationId xmlns:a16="http://schemas.microsoft.com/office/drawing/2014/main" id="{A1B51D29-9F43-49E4-9298-2E96217D0C65}"/>
              </a:ext>
            </a:extLst>
          </p:cNvPr>
          <p:cNvSpPr>
            <a:spLocks noGrp="1"/>
          </p:cNvSpPr>
          <p:nvPr>
            <p:ph type="sldNum" sz="quarter" idx="12"/>
          </p:nvPr>
        </p:nvSpPr>
        <p:spPr/>
        <p:txBody>
          <a:bodyPr/>
          <a:lstStyle/>
          <a:p>
            <a:fld id="{A5686A01-FA10-4E06-92C7-92734750F4C6}" type="slidenum">
              <a:rPr lang="en-US" smtClean="0"/>
              <a:t>17</a:t>
            </a:fld>
            <a:endParaRPr lang="en-US"/>
          </a:p>
        </p:txBody>
      </p:sp>
      <p:sp>
        <p:nvSpPr>
          <p:cNvPr id="4" name="TextBox 3">
            <a:extLst>
              <a:ext uri="{FF2B5EF4-FFF2-40B4-BE49-F238E27FC236}">
                <a16:creationId xmlns:a16="http://schemas.microsoft.com/office/drawing/2014/main" id="{8DD9E8B8-4DD5-49D0-8B55-65DA9189D01A}"/>
              </a:ext>
            </a:extLst>
          </p:cNvPr>
          <p:cNvSpPr txBox="1"/>
          <p:nvPr/>
        </p:nvSpPr>
        <p:spPr>
          <a:xfrm>
            <a:off x="-2" y="1956123"/>
            <a:ext cx="12192002" cy="1015663"/>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Insufficient Quantity of Training Data</a:t>
            </a:r>
          </a:p>
          <a:p>
            <a:pPr marL="457200" indent="-457200" algn="l">
              <a:buFont typeface="Arial" panose="020B0604020202020204" pitchFamily="34" charset="0"/>
              <a:buChar char="•"/>
            </a:pPr>
            <a:r>
              <a:rPr lang="en-US" sz="3000" dirty="0"/>
              <a:t>Nonrepresentative Training Data (e.g., sampling bias)</a:t>
            </a:r>
          </a:p>
        </p:txBody>
      </p:sp>
      <p:pic>
        <p:nvPicPr>
          <p:cNvPr id="6" name="Picture 5">
            <a:extLst>
              <a:ext uri="{FF2B5EF4-FFF2-40B4-BE49-F238E27FC236}">
                <a16:creationId xmlns:a16="http://schemas.microsoft.com/office/drawing/2014/main" id="{94430A20-8086-4E81-BDFC-225C53782964}"/>
              </a:ext>
            </a:extLst>
          </p:cNvPr>
          <p:cNvPicPr>
            <a:picLocks noChangeAspect="1"/>
          </p:cNvPicPr>
          <p:nvPr/>
        </p:nvPicPr>
        <p:blipFill>
          <a:blip r:embed="rId2"/>
          <a:stretch>
            <a:fillRect/>
          </a:stretch>
        </p:blipFill>
        <p:spPr>
          <a:xfrm>
            <a:off x="-115747" y="2971785"/>
            <a:ext cx="10926501" cy="3924131"/>
          </a:xfrm>
          <a:prstGeom prst="rect">
            <a:avLst/>
          </a:prstGeom>
        </p:spPr>
      </p:pic>
      <p:sp>
        <p:nvSpPr>
          <p:cNvPr id="7" name="Rectangle 6">
            <a:extLst>
              <a:ext uri="{FF2B5EF4-FFF2-40B4-BE49-F238E27FC236}">
                <a16:creationId xmlns:a16="http://schemas.microsoft.com/office/drawing/2014/main" id="{C4252868-4ADB-4476-B74A-CE3BAD067F13}"/>
              </a:ext>
            </a:extLst>
          </p:cNvPr>
          <p:cNvSpPr/>
          <p:nvPr/>
        </p:nvSpPr>
        <p:spPr>
          <a:xfrm>
            <a:off x="10787605" y="2971786"/>
            <a:ext cx="1828800" cy="388621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E7A2E76-73D5-4E20-9FBD-E2E1E495348D}"/>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schemeClr val="bg1"/>
                </a:solidFill>
                <a:effectLst/>
                <a:uLnTx/>
                <a:uFillTx/>
              </a:rPr>
              <a:t>Source</a:t>
            </a:r>
            <a:r>
              <a:rPr kumimoji="0" lang="de-DE" sz="1800" b="0" i="1" u="none" strike="noStrike" kern="0" cap="none" spc="0" normalizeH="0" baseline="0" noProof="0" dirty="0">
                <a:ln>
                  <a:noFill/>
                </a:ln>
                <a:solidFill>
                  <a:schemeClr val="bg1"/>
                </a:solidFill>
                <a:effectLst/>
                <a:uLnTx/>
                <a:uFillTx/>
              </a:rPr>
              <a:t>: </a:t>
            </a:r>
            <a:r>
              <a:rPr kumimoji="0" lang="en-US" sz="1800" b="0" i="1" u="none" strike="noStrike" kern="0" cap="none" spc="0" normalizeH="0" baseline="0" noProof="0" dirty="0" err="1">
                <a:ln>
                  <a:noFill/>
                </a:ln>
                <a:solidFill>
                  <a:schemeClr val="bg1"/>
                </a:solidFill>
                <a:effectLst/>
                <a:uLnTx/>
                <a:uFillTx/>
              </a:rPr>
              <a:t>Géron</a:t>
            </a:r>
            <a:r>
              <a:rPr kumimoji="0" lang="en-US" sz="1800" b="0" i="1" u="none" strike="noStrike" kern="0" cap="none" spc="0" normalizeH="0" baseline="0" noProof="0" dirty="0">
                <a:ln>
                  <a:noFill/>
                </a:ln>
                <a:solidFill>
                  <a:schemeClr val="bg1"/>
                </a:solidFill>
                <a:effectLst/>
                <a:uLnTx/>
                <a:uFillTx/>
              </a:rPr>
              <a:t> (2019)</a:t>
            </a:r>
          </a:p>
        </p:txBody>
      </p:sp>
    </p:spTree>
    <p:extLst>
      <p:ext uri="{BB962C8B-B14F-4D97-AF65-F5344CB8AC3E}">
        <p14:creationId xmlns:p14="http://schemas.microsoft.com/office/powerpoint/2010/main" val="8005054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91DA5-16B7-47DC-AE2E-E4041090E3A0}"/>
              </a:ext>
            </a:extLst>
          </p:cNvPr>
          <p:cNvSpPr>
            <a:spLocks noGrp="1"/>
          </p:cNvSpPr>
          <p:nvPr>
            <p:ph type="title"/>
          </p:nvPr>
        </p:nvSpPr>
        <p:spPr>
          <a:xfrm>
            <a:off x="-2" y="1042633"/>
            <a:ext cx="12192000" cy="913490"/>
          </a:xfrm>
        </p:spPr>
        <p:txBody>
          <a:bodyPr/>
          <a:lstStyle/>
          <a:p>
            <a:r>
              <a:rPr lang="en-US" dirty="0"/>
              <a:t>Key Challenges of ML</a:t>
            </a:r>
          </a:p>
        </p:txBody>
      </p:sp>
      <p:sp>
        <p:nvSpPr>
          <p:cNvPr id="3" name="Slide Number Placeholder 2">
            <a:extLst>
              <a:ext uri="{FF2B5EF4-FFF2-40B4-BE49-F238E27FC236}">
                <a16:creationId xmlns:a16="http://schemas.microsoft.com/office/drawing/2014/main" id="{A1B51D29-9F43-49E4-9298-2E96217D0C65}"/>
              </a:ext>
            </a:extLst>
          </p:cNvPr>
          <p:cNvSpPr>
            <a:spLocks noGrp="1"/>
          </p:cNvSpPr>
          <p:nvPr>
            <p:ph type="sldNum" sz="quarter" idx="12"/>
          </p:nvPr>
        </p:nvSpPr>
        <p:spPr/>
        <p:txBody>
          <a:bodyPr/>
          <a:lstStyle/>
          <a:p>
            <a:fld id="{A5686A01-FA10-4E06-92C7-92734750F4C6}" type="slidenum">
              <a:rPr lang="en-US" smtClean="0"/>
              <a:t>18</a:t>
            </a:fld>
            <a:endParaRPr lang="en-US"/>
          </a:p>
        </p:txBody>
      </p:sp>
      <p:sp>
        <p:nvSpPr>
          <p:cNvPr id="4" name="TextBox 3">
            <a:extLst>
              <a:ext uri="{FF2B5EF4-FFF2-40B4-BE49-F238E27FC236}">
                <a16:creationId xmlns:a16="http://schemas.microsoft.com/office/drawing/2014/main" id="{8DD9E8B8-4DD5-49D0-8B55-65DA9189D01A}"/>
              </a:ext>
            </a:extLst>
          </p:cNvPr>
          <p:cNvSpPr txBox="1"/>
          <p:nvPr/>
        </p:nvSpPr>
        <p:spPr>
          <a:xfrm>
            <a:off x="-2" y="1956123"/>
            <a:ext cx="12192002" cy="2400657"/>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Insufficient Quantity of Training Data</a:t>
            </a:r>
          </a:p>
          <a:p>
            <a:pPr marL="457200" indent="-457200" algn="l">
              <a:buFont typeface="Arial" panose="020B0604020202020204" pitchFamily="34" charset="0"/>
              <a:buChar char="•"/>
            </a:pPr>
            <a:r>
              <a:rPr lang="en-US" sz="3000" dirty="0"/>
              <a:t>Nonrepresentative Training Data (e.g., sampling bias)</a:t>
            </a:r>
          </a:p>
          <a:p>
            <a:pPr marL="457200" indent="-457200" algn="l">
              <a:buFont typeface="Arial" panose="020B0604020202020204" pitchFamily="34" charset="0"/>
              <a:buChar char="•"/>
            </a:pPr>
            <a:r>
              <a:rPr lang="en-US" sz="3000" dirty="0"/>
              <a:t>Poor-Quality Data</a:t>
            </a:r>
          </a:p>
          <a:p>
            <a:pPr marL="457200" indent="-457200" algn="l">
              <a:buFont typeface="Arial" panose="020B0604020202020204" pitchFamily="34" charset="0"/>
              <a:buChar char="•"/>
            </a:pPr>
            <a:r>
              <a:rPr lang="en-US" sz="3000" dirty="0"/>
              <a:t>Irrelevant Features</a:t>
            </a:r>
          </a:p>
          <a:p>
            <a:pPr marL="457200" indent="-457200" algn="l">
              <a:buFont typeface="Arial" panose="020B0604020202020204" pitchFamily="34" charset="0"/>
              <a:buChar char="•"/>
            </a:pPr>
            <a:r>
              <a:rPr lang="en-US" sz="3000" dirty="0"/>
              <a:t>Overfitting</a:t>
            </a:r>
          </a:p>
        </p:txBody>
      </p:sp>
    </p:spTree>
    <p:extLst>
      <p:ext uri="{BB962C8B-B14F-4D97-AF65-F5344CB8AC3E}">
        <p14:creationId xmlns:p14="http://schemas.microsoft.com/office/powerpoint/2010/main" val="22851987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91DA5-16B7-47DC-AE2E-E4041090E3A0}"/>
              </a:ext>
            </a:extLst>
          </p:cNvPr>
          <p:cNvSpPr>
            <a:spLocks noGrp="1"/>
          </p:cNvSpPr>
          <p:nvPr>
            <p:ph type="title"/>
          </p:nvPr>
        </p:nvSpPr>
        <p:spPr>
          <a:xfrm>
            <a:off x="-2" y="1042633"/>
            <a:ext cx="12192000" cy="913490"/>
          </a:xfrm>
        </p:spPr>
        <p:txBody>
          <a:bodyPr/>
          <a:lstStyle/>
          <a:p>
            <a:r>
              <a:rPr lang="en-US" dirty="0"/>
              <a:t>Key Challenges of ML</a:t>
            </a:r>
          </a:p>
        </p:txBody>
      </p:sp>
      <p:sp>
        <p:nvSpPr>
          <p:cNvPr id="3" name="Slide Number Placeholder 2">
            <a:extLst>
              <a:ext uri="{FF2B5EF4-FFF2-40B4-BE49-F238E27FC236}">
                <a16:creationId xmlns:a16="http://schemas.microsoft.com/office/drawing/2014/main" id="{A1B51D29-9F43-49E4-9298-2E96217D0C65}"/>
              </a:ext>
            </a:extLst>
          </p:cNvPr>
          <p:cNvSpPr>
            <a:spLocks noGrp="1"/>
          </p:cNvSpPr>
          <p:nvPr>
            <p:ph type="sldNum" sz="quarter" idx="12"/>
          </p:nvPr>
        </p:nvSpPr>
        <p:spPr/>
        <p:txBody>
          <a:bodyPr/>
          <a:lstStyle/>
          <a:p>
            <a:fld id="{A5686A01-FA10-4E06-92C7-92734750F4C6}" type="slidenum">
              <a:rPr lang="en-US" smtClean="0"/>
              <a:t>19</a:t>
            </a:fld>
            <a:endParaRPr lang="en-US"/>
          </a:p>
        </p:txBody>
      </p:sp>
      <p:sp>
        <p:nvSpPr>
          <p:cNvPr id="4" name="TextBox 3">
            <a:extLst>
              <a:ext uri="{FF2B5EF4-FFF2-40B4-BE49-F238E27FC236}">
                <a16:creationId xmlns:a16="http://schemas.microsoft.com/office/drawing/2014/main" id="{8DD9E8B8-4DD5-49D0-8B55-65DA9189D01A}"/>
              </a:ext>
            </a:extLst>
          </p:cNvPr>
          <p:cNvSpPr txBox="1"/>
          <p:nvPr/>
        </p:nvSpPr>
        <p:spPr>
          <a:xfrm>
            <a:off x="-2" y="1956123"/>
            <a:ext cx="12192002" cy="2400657"/>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Insufficient Quantity of Training Data</a:t>
            </a:r>
          </a:p>
          <a:p>
            <a:pPr marL="457200" indent="-457200" algn="l">
              <a:buFont typeface="Arial" panose="020B0604020202020204" pitchFamily="34" charset="0"/>
              <a:buChar char="•"/>
            </a:pPr>
            <a:r>
              <a:rPr lang="en-US" sz="3000" dirty="0"/>
              <a:t>Nonrepresentative Training Data (e.g., sampling bias)</a:t>
            </a:r>
          </a:p>
          <a:p>
            <a:pPr marL="457200" indent="-457200" algn="l">
              <a:buFont typeface="Arial" panose="020B0604020202020204" pitchFamily="34" charset="0"/>
              <a:buChar char="•"/>
            </a:pPr>
            <a:r>
              <a:rPr lang="en-US" sz="3000" dirty="0"/>
              <a:t>Poor-Quality Data</a:t>
            </a:r>
          </a:p>
          <a:p>
            <a:pPr marL="457200" indent="-457200" algn="l">
              <a:buFont typeface="Arial" panose="020B0604020202020204" pitchFamily="34" charset="0"/>
              <a:buChar char="•"/>
            </a:pPr>
            <a:r>
              <a:rPr lang="en-US" sz="3000" dirty="0"/>
              <a:t>Irrelevant Features</a:t>
            </a:r>
          </a:p>
          <a:p>
            <a:pPr marL="457200" indent="-457200" algn="l">
              <a:buFont typeface="Arial" panose="020B0604020202020204" pitchFamily="34" charset="0"/>
              <a:buChar char="•"/>
            </a:pPr>
            <a:r>
              <a:rPr lang="en-US" sz="3000" dirty="0"/>
              <a:t>Overfitting</a:t>
            </a:r>
          </a:p>
        </p:txBody>
      </p:sp>
      <p:pic>
        <p:nvPicPr>
          <p:cNvPr id="6" name="Picture 5">
            <a:extLst>
              <a:ext uri="{FF2B5EF4-FFF2-40B4-BE49-F238E27FC236}">
                <a16:creationId xmlns:a16="http://schemas.microsoft.com/office/drawing/2014/main" id="{9529A8AB-B0D4-46CB-9FB3-B6897984EEBA}"/>
              </a:ext>
            </a:extLst>
          </p:cNvPr>
          <p:cNvPicPr>
            <a:picLocks noChangeAspect="1"/>
          </p:cNvPicPr>
          <p:nvPr/>
        </p:nvPicPr>
        <p:blipFill>
          <a:blip r:embed="rId2"/>
          <a:stretch>
            <a:fillRect/>
          </a:stretch>
        </p:blipFill>
        <p:spPr>
          <a:xfrm>
            <a:off x="3437680" y="3746960"/>
            <a:ext cx="8754319" cy="3111039"/>
          </a:xfrm>
          <a:prstGeom prst="rect">
            <a:avLst/>
          </a:prstGeom>
        </p:spPr>
      </p:pic>
    </p:spTree>
    <p:extLst>
      <p:ext uri="{BB962C8B-B14F-4D97-AF65-F5344CB8AC3E}">
        <p14:creationId xmlns:p14="http://schemas.microsoft.com/office/powerpoint/2010/main" val="15067182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914400" y="1379944"/>
            <a:ext cx="10363200" cy="1876018"/>
          </a:xfrm>
        </p:spPr>
        <p:txBody>
          <a:bodyPr/>
          <a:lstStyle/>
          <a:p>
            <a:r>
              <a:rPr lang="en-US" dirty="0"/>
              <a:t>Min 15-30: Introductions, Moodle, and Syllabus</a:t>
            </a:r>
          </a:p>
        </p:txBody>
      </p:sp>
      <p:sp>
        <p:nvSpPr>
          <p:cNvPr id="3" name="Subtitle 2">
            <a:extLst>
              <a:ext uri="{FF2B5EF4-FFF2-40B4-BE49-F238E27FC236}">
                <a16:creationId xmlns:a16="http://schemas.microsoft.com/office/drawing/2014/main" id="{124D82DC-BEE3-447B-A9C9-79E77D3E556B}"/>
              </a:ext>
            </a:extLst>
          </p:cNvPr>
          <p:cNvSpPr>
            <a:spLocks noGrp="1"/>
          </p:cNvSpPr>
          <p:nvPr>
            <p:ph type="subTitle" idx="1"/>
          </p:nvPr>
        </p:nvSpPr>
        <p:spPr>
          <a:xfrm>
            <a:off x="0" y="3602038"/>
            <a:ext cx="12192000" cy="1655762"/>
          </a:xfrm>
        </p:spPr>
        <p:txBody>
          <a:bodyPr>
            <a:normAutofit/>
          </a:bodyPr>
          <a:lstStyle/>
          <a:p>
            <a:r>
              <a:rPr lang="en-US" dirty="0"/>
              <a:t>1) Instructor &amp; TA</a:t>
            </a:r>
          </a:p>
          <a:p>
            <a:r>
              <a:rPr lang="en-US" dirty="0"/>
              <a:t>2) Open the course’s Moodle space: </a:t>
            </a:r>
            <a:r>
              <a:rPr lang="en-US" dirty="0">
                <a:hlinkClick r:id="rId2"/>
              </a:rPr>
              <a:t>https://moodle.unil.ch/course/view.php?id=24296</a:t>
            </a:r>
            <a:r>
              <a:rPr lang="en-US" dirty="0"/>
              <a:t> </a:t>
            </a:r>
          </a:p>
          <a:p>
            <a:r>
              <a:rPr lang="en-US" dirty="0"/>
              <a:t>3) Download the latest version of the syllabus</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2</a:t>
            </a:fld>
            <a:endParaRPr lang="en-US"/>
          </a:p>
        </p:txBody>
      </p:sp>
      <p:pic>
        <p:nvPicPr>
          <p:cNvPr id="7" name="Picture 6">
            <a:extLst>
              <a:ext uri="{FF2B5EF4-FFF2-40B4-BE49-F238E27FC236}">
                <a16:creationId xmlns:a16="http://schemas.microsoft.com/office/drawing/2014/main" id="{E8B6A87A-6C35-47BF-A48A-37582AC9CCC9}"/>
              </a:ext>
            </a:extLst>
          </p:cNvPr>
          <p:cNvPicPr>
            <a:picLocks noChangeAspect="1"/>
          </p:cNvPicPr>
          <p:nvPr/>
        </p:nvPicPr>
        <p:blipFill>
          <a:blip r:embed="rId3"/>
          <a:stretch>
            <a:fillRect/>
          </a:stretch>
        </p:blipFill>
        <p:spPr>
          <a:xfrm>
            <a:off x="0" y="5100600"/>
            <a:ext cx="12192000" cy="2860842"/>
          </a:xfrm>
          <a:prstGeom prst="rect">
            <a:avLst/>
          </a:prstGeom>
        </p:spPr>
      </p:pic>
    </p:spTree>
    <p:extLst>
      <p:ext uri="{BB962C8B-B14F-4D97-AF65-F5344CB8AC3E}">
        <p14:creationId xmlns:p14="http://schemas.microsoft.com/office/powerpoint/2010/main" val="29908297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91DA5-16B7-47DC-AE2E-E4041090E3A0}"/>
              </a:ext>
            </a:extLst>
          </p:cNvPr>
          <p:cNvSpPr>
            <a:spLocks noGrp="1"/>
          </p:cNvSpPr>
          <p:nvPr>
            <p:ph type="title"/>
          </p:nvPr>
        </p:nvSpPr>
        <p:spPr>
          <a:xfrm>
            <a:off x="-2" y="1042633"/>
            <a:ext cx="12192000" cy="913490"/>
          </a:xfrm>
        </p:spPr>
        <p:txBody>
          <a:bodyPr/>
          <a:lstStyle/>
          <a:p>
            <a:r>
              <a:rPr lang="en-US" dirty="0"/>
              <a:t>Key Challenges of ML</a:t>
            </a:r>
          </a:p>
        </p:txBody>
      </p:sp>
      <p:sp>
        <p:nvSpPr>
          <p:cNvPr id="3" name="Slide Number Placeholder 2">
            <a:extLst>
              <a:ext uri="{FF2B5EF4-FFF2-40B4-BE49-F238E27FC236}">
                <a16:creationId xmlns:a16="http://schemas.microsoft.com/office/drawing/2014/main" id="{A1B51D29-9F43-49E4-9298-2E96217D0C65}"/>
              </a:ext>
            </a:extLst>
          </p:cNvPr>
          <p:cNvSpPr>
            <a:spLocks noGrp="1"/>
          </p:cNvSpPr>
          <p:nvPr>
            <p:ph type="sldNum" sz="quarter" idx="12"/>
          </p:nvPr>
        </p:nvSpPr>
        <p:spPr/>
        <p:txBody>
          <a:bodyPr/>
          <a:lstStyle/>
          <a:p>
            <a:fld id="{A5686A01-FA10-4E06-92C7-92734750F4C6}" type="slidenum">
              <a:rPr lang="en-US" smtClean="0"/>
              <a:t>20</a:t>
            </a:fld>
            <a:endParaRPr lang="en-US"/>
          </a:p>
        </p:txBody>
      </p:sp>
      <p:sp>
        <p:nvSpPr>
          <p:cNvPr id="4" name="TextBox 3">
            <a:extLst>
              <a:ext uri="{FF2B5EF4-FFF2-40B4-BE49-F238E27FC236}">
                <a16:creationId xmlns:a16="http://schemas.microsoft.com/office/drawing/2014/main" id="{8DD9E8B8-4DD5-49D0-8B55-65DA9189D01A}"/>
              </a:ext>
            </a:extLst>
          </p:cNvPr>
          <p:cNvSpPr txBox="1"/>
          <p:nvPr/>
        </p:nvSpPr>
        <p:spPr>
          <a:xfrm>
            <a:off x="-2" y="1956123"/>
            <a:ext cx="12192002" cy="2862322"/>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Insufficient Quantity of Training Data</a:t>
            </a:r>
          </a:p>
          <a:p>
            <a:pPr marL="457200" indent="-457200" algn="l">
              <a:buFont typeface="Arial" panose="020B0604020202020204" pitchFamily="34" charset="0"/>
              <a:buChar char="•"/>
            </a:pPr>
            <a:r>
              <a:rPr lang="en-US" sz="3000" dirty="0"/>
              <a:t>Nonrepresentative Training Data (e.g., sampling bias)</a:t>
            </a:r>
          </a:p>
          <a:p>
            <a:pPr marL="457200" indent="-457200" algn="l">
              <a:buFont typeface="Arial" panose="020B0604020202020204" pitchFamily="34" charset="0"/>
              <a:buChar char="•"/>
            </a:pPr>
            <a:r>
              <a:rPr lang="en-US" sz="3000" dirty="0"/>
              <a:t>Poor-Quality Data</a:t>
            </a:r>
          </a:p>
          <a:p>
            <a:pPr marL="457200" indent="-457200" algn="l">
              <a:buFont typeface="Arial" panose="020B0604020202020204" pitchFamily="34" charset="0"/>
              <a:buChar char="•"/>
            </a:pPr>
            <a:r>
              <a:rPr lang="en-US" sz="3000" dirty="0"/>
              <a:t>Irrelevant Features</a:t>
            </a:r>
          </a:p>
          <a:p>
            <a:pPr marL="457200" indent="-457200" algn="l">
              <a:buFont typeface="Arial" panose="020B0604020202020204" pitchFamily="34" charset="0"/>
              <a:buChar char="•"/>
            </a:pPr>
            <a:r>
              <a:rPr lang="en-US" sz="3000" dirty="0"/>
              <a:t>Overfitting</a:t>
            </a:r>
          </a:p>
          <a:p>
            <a:pPr marL="457200" indent="-457200" algn="l">
              <a:buFont typeface="Arial" panose="020B0604020202020204" pitchFamily="34" charset="0"/>
              <a:buChar char="•"/>
            </a:pPr>
            <a:r>
              <a:rPr lang="en-US" sz="3000" dirty="0"/>
              <a:t>Underfitting</a:t>
            </a:r>
          </a:p>
        </p:txBody>
      </p:sp>
    </p:spTree>
    <p:extLst>
      <p:ext uri="{BB962C8B-B14F-4D97-AF65-F5344CB8AC3E}">
        <p14:creationId xmlns:p14="http://schemas.microsoft.com/office/powerpoint/2010/main" val="23370793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11CBE-6C3F-41AD-B4C9-957AFE572C8C}"/>
              </a:ext>
            </a:extLst>
          </p:cNvPr>
          <p:cNvSpPr>
            <a:spLocks noGrp="1"/>
          </p:cNvSpPr>
          <p:nvPr>
            <p:ph type="title"/>
          </p:nvPr>
        </p:nvSpPr>
        <p:spPr>
          <a:xfrm>
            <a:off x="-2" y="1042633"/>
            <a:ext cx="12192000" cy="982938"/>
          </a:xfrm>
        </p:spPr>
        <p:txBody>
          <a:bodyPr/>
          <a:lstStyle/>
          <a:p>
            <a:r>
              <a:rPr lang="en-US" dirty="0"/>
              <a:t>Splitting data into training, validation &amp; test sets</a:t>
            </a:r>
          </a:p>
        </p:txBody>
      </p:sp>
      <p:sp>
        <p:nvSpPr>
          <p:cNvPr id="3" name="Slide Number Placeholder 2">
            <a:extLst>
              <a:ext uri="{FF2B5EF4-FFF2-40B4-BE49-F238E27FC236}">
                <a16:creationId xmlns:a16="http://schemas.microsoft.com/office/drawing/2014/main" id="{7FE644CA-3211-41DF-BA12-27D68DC18995}"/>
              </a:ext>
            </a:extLst>
          </p:cNvPr>
          <p:cNvSpPr>
            <a:spLocks noGrp="1"/>
          </p:cNvSpPr>
          <p:nvPr>
            <p:ph type="sldNum" sz="quarter" idx="12"/>
          </p:nvPr>
        </p:nvSpPr>
        <p:spPr/>
        <p:txBody>
          <a:bodyPr/>
          <a:lstStyle/>
          <a:p>
            <a:fld id="{A5686A01-FA10-4E06-92C7-92734750F4C6}" type="slidenum">
              <a:rPr lang="en-US" smtClean="0"/>
              <a:t>21</a:t>
            </a:fld>
            <a:endParaRPr lang="en-US"/>
          </a:p>
        </p:txBody>
      </p:sp>
      <p:cxnSp>
        <p:nvCxnSpPr>
          <p:cNvPr id="5" name="Straight Arrow Connector 4">
            <a:extLst>
              <a:ext uri="{FF2B5EF4-FFF2-40B4-BE49-F238E27FC236}">
                <a16:creationId xmlns:a16="http://schemas.microsoft.com/office/drawing/2014/main" id="{496200FD-D176-4E7E-9EF2-8A37F183C1A7}"/>
              </a:ext>
            </a:extLst>
          </p:cNvPr>
          <p:cNvCxnSpPr>
            <a:cxnSpLocks/>
            <a:endCxn id="7" idx="0"/>
          </p:cNvCxnSpPr>
          <p:nvPr/>
        </p:nvCxnSpPr>
        <p:spPr>
          <a:xfrm flipH="1">
            <a:off x="1770927" y="1805651"/>
            <a:ext cx="3889094" cy="31946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EA54456-7D72-46C6-A2F0-BDC4C2DB3A22}"/>
              </a:ext>
            </a:extLst>
          </p:cNvPr>
          <p:cNvSpPr txBox="1"/>
          <p:nvPr/>
        </p:nvSpPr>
        <p:spPr>
          <a:xfrm>
            <a:off x="0" y="5000263"/>
            <a:ext cx="3541853" cy="1015663"/>
          </a:xfrm>
          <a:prstGeom prst="rect">
            <a:avLst/>
          </a:prstGeom>
          <a:noFill/>
        </p:spPr>
        <p:txBody>
          <a:bodyPr wrap="square" rtlCol="0">
            <a:spAutoFit/>
          </a:bodyPr>
          <a:lstStyle/>
          <a:p>
            <a:pPr algn="l"/>
            <a:r>
              <a:rPr lang="en-US" sz="3000" dirty="0"/>
              <a:t>Optimize the model’s parameters</a:t>
            </a:r>
          </a:p>
        </p:txBody>
      </p:sp>
      <p:cxnSp>
        <p:nvCxnSpPr>
          <p:cNvPr id="9" name="Straight Arrow Connector 8">
            <a:extLst>
              <a:ext uri="{FF2B5EF4-FFF2-40B4-BE49-F238E27FC236}">
                <a16:creationId xmlns:a16="http://schemas.microsoft.com/office/drawing/2014/main" id="{91EC0FFC-A123-4BC6-8366-517E0E1581A2}"/>
              </a:ext>
            </a:extLst>
          </p:cNvPr>
          <p:cNvCxnSpPr>
            <a:cxnSpLocks/>
          </p:cNvCxnSpPr>
          <p:nvPr/>
        </p:nvCxnSpPr>
        <p:spPr>
          <a:xfrm>
            <a:off x="10421075" y="1805651"/>
            <a:ext cx="0" cy="30267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D742ECA-505C-4B6F-A329-D2275492601D}"/>
              </a:ext>
            </a:extLst>
          </p:cNvPr>
          <p:cNvSpPr txBox="1"/>
          <p:nvPr/>
        </p:nvSpPr>
        <p:spPr>
          <a:xfrm>
            <a:off x="7153154" y="5000262"/>
            <a:ext cx="5038845" cy="1477328"/>
          </a:xfrm>
          <a:prstGeom prst="rect">
            <a:avLst/>
          </a:prstGeom>
          <a:noFill/>
        </p:spPr>
        <p:txBody>
          <a:bodyPr wrap="square" rtlCol="0">
            <a:spAutoFit/>
          </a:bodyPr>
          <a:lstStyle/>
          <a:p>
            <a:pPr algn="r"/>
            <a:r>
              <a:rPr lang="en-US" sz="3000" dirty="0"/>
              <a:t>Evaluate the final model on data it has never seen before</a:t>
            </a:r>
          </a:p>
          <a:p>
            <a:pPr algn="r"/>
            <a:r>
              <a:rPr lang="en-US" sz="3000" dirty="0"/>
              <a:t>(ideally, a generalization test)</a:t>
            </a:r>
          </a:p>
        </p:txBody>
      </p:sp>
    </p:spTree>
    <p:extLst>
      <p:ext uri="{BB962C8B-B14F-4D97-AF65-F5344CB8AC3E}">
        <p14:creationId xmlns:p14="http://schemas.microsoft.com/office/powerpoint/2010/main" val="35536449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11CBE-6C3F-41AD-B4C9-957AFE572C8C}"/>
              </a:ext>
            </a:extLst>
          </p:cNvPr>
          <p:cNvSpPr>
            <a:spLocks noGrp="1"/>
          </p:cNvSpPr>
          <p:nvPr>
            <p:ph type="title"/>
          </p:nvPr>
        </p:nvSpPr>
        <p:spPr>
          <a:xfrm>
            <a:off x="-2" y="1042633"/>
            <a:ext cx="12192000" cy="982938"/>
          </a:xfrm>
        </p:spPr>
        <p:txBody>
          <a:bodyPr/>
          <a:lstStyle/>
          <a:p>
            <a:r>
              <a:rPr lang="en-US" dirty="0"/>
              <a:t>Splitting data into training, validation &amp; test sets</a:t>
            </a:r>
          </a:p>
        </p:txBody>
      </p:sp>
      <p:sp>
        <p:nvSpPr>
          <p:cNvPr id="3" name="Slide Number Placeholder 2">
            <a:extLst>
              <a:ext uri="{FF2B5EF4-FFF2-40B4-BE49-F238E27FC236}">
                <a16:creationId xmlns:a16="http://schemas.microsoft.com/office/drawing/2014/main" id="{7FE644CA-3211-41DF-BA12-27D68DC18995}"/>
              </a:ext>
            </a:extLst>
          </p:cNvPr>
          <p:cNvSpPr>
            <a:spLocks noGrp="1"/>
          </p:cNvSpPr>
          <p:nvPr>
            <p:ph type="sldNum" sz="quarter" idx="12"/>
          </p:nvPr>
        </p:nvSpPr>
        <p:spPr/>
        <p:txBody>
          <a:bodyPr/>
          <a:lstStyle/>
          <a:p>
            <a:fld id="{A5686A01-FA10-4E06-92C7-92734750F4C6}" type="slidenum">
              <a:rPr lang="en-US" smtClean="0"/>
              <a:t>22</a:t>
            </a:fld>
            <a:endParaRPr lang="en-US"/>
          </a:p>
        </p:txBody>
      </p:sp>
      <p:sp>
        <p:nvSpPr>
          <p:cNvPr id="8" name="Rectangle 7">
            <a:extLst>
              <a:ext uri="{FF2B5EF4-FFF2-40B4-BE49-F238E27FC236}">
                <a16:creationId xmlns:a16="http://schemas.microsoft.com/office/drawing/2014/main" id="{EA1CBA93-B855-48B9-8FA1-3BDF746F3A83}"/>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a:ln>
                  <a:noFill/>
                </a:ln>
                <a:effectLst/>
                <a:uLnTx/>
                <a:uFillTx/>
              </a:rPr>
              <a:t>Wikipedia (</a:t>
            </a:r>
            <a:r>
              <a:rPr kumimoji="0" lang="en-US" sz="1800" b="0" i="1" u="none" strike="noStrike" kern="0" cap="none" spc="0" normalizeH="0" baseline="0" noProof="0" dirty="0" err="1">
                <a:ln>
                  <a:noFill/>
                </a:ln>
                <a:effectLst/>
                <a:uLnTx/>
                <a:uFillTx/>
              </a:rPr>
              <a:t>Skbkekas</a:t>
            </a:r>
            <a:r>
              <a:rPr kumimoji="0" lang="en-US" sz="1800" b="0" i="1" u="none" strike="noStrike" kern="0" cap="none" spc="0" normalizeH="0" baseline="0" noProof="0" dirty="0">
                <a:ln>
                  <a:noFill/>
                </a:ln>
                <a:effectLst/>
                <a:uLnTx/>
                <a:uFillTx/>
              </a:rPr>
              <a:t>)</a:t>
            </a:r>
          </a:p>
        </p:txBody>
      </p:sp>
      <p:pic>
        <p:nvPicPr>
          <p:cNvPr id="6" name="Picture 5" descr="Chart, scatter chart&#10;&#10;Description automatically generated">
            <a:extLst>
              <a:ext uri="{FF2B5EF4-FFF2-40B4-BE49-F238E27FC236}">
                <a16:creationId xmlns:a16="http://schemas.microsoft.com/office/drawing/2014/main" id="{1B4DC460-C65C-4E96-B844-2DBD40C55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00618"/>
            <a:ext cx="12192000" cy="4572000"/>
          </a:xfrm>
          <a:prstGeom prst="rect">
            <a:avLst/>
          </a:prstGeom>
        </p:spPr>
      </p:pic>
      <p:sp>
        <p:nvSpPr>
          <p:cNvPr id="10" name="TextBox 9">
            <a:extLst>
              <a:ext uri="{FF2B5EF4-FFF2-40B4-BE49-F238E27FC236}">
                <a16:creationId xmlns:a16="http://schemas.microsoft.com/office/drawing/2014/main" id="{C61F0F5A-3B29-475A-8DA6-E30CDE5A12FA}"/>
              </a:ext>
            </a:extLst>
          </p:cNvPr>
          <p:cNvSpPr txBox="1"/>
          <p:nvPr/>
        </p:nvSpPr>
        <p:spPr>
          <a:xfrm>
            <a:off x="902825" y="2639028"/>
            <a:ext cx="1863524" cy="1015663"/>
          </a:xfrm>
          <a:prstGeom prst="rect">
            <a:avLst/>
          </a:prstGeom>
          <a:noFill/>
        </p:spPr>
        <p:txBody>
          <a:bodyPr wrap="square" rtlCol="0">
            <a:spAutoFit/>
          </a:bodyPr>
          <a:lstStyle/>
          <a:p>
            <a:pPr algn="l"/>
            <a:r>
              <a:rPr lang="en-US" sz="3000" dirty="0">
                <a:solidFill>
                  <a:srgbClr val="FFBA3B"/>
                </a:solidFill>
              </a:rPr>
              <a:t>MSE = 4</a:t>
            </a:r>
          </a:p>
          <a:p>
            <a:pPr algn="l"/>
            <a:r>
              <a:rPr lang="en-US" sz="3000" dirty="0">
                <a:solidFill>
                  <a:srgbClr val="3C9D3C"/>
                </a:solidFill>
              </a:rPr>
              <a:t>MSE = 9</a:t>
            </a:r>
          </a:p>
        </p:txBody>
      </p:sp>
      <p:sp>
        <p:nvSpPr>
          <p:cNvPr id="12" name="TextBox 11">
            <a:extLst>
              <a:ext uri="{FF2B5EF4-FFF2-40B4-BE49-F238E27FC236}">
                <a16:creationId xmlns:a16="http://schemas.microsoft.com/office/drawing/2014/main" id="{04710941-BCD4-4A86-8FBC-1249633AE247}"/>
              </a:ext>
            </a:extLst>
          </p:cNvPr>
          <p:cNvSpPr txBox="1"/>
          <p:nvPr/>
        </p:nvSpPr>
        <p:spPr>
          <a:xfrm>
            <a:off x="7027762" y="2639027"/>
            <a:ext cx="1863524" cy="1015663"/>
          </a:xfrm>
          <a:prstGeom prst="rect">
            <a:avLst/>
          </a:prstGeom>
          <a:noFill/>
        </p:spPr>
        <p:txBody>
          <a:bodyPr wrap="square" rtlCol="0">
            <a:spAutoFit/>
          </a:bodyPr>
          <a:lstStyle/>
          <a:p>
            <a:pPr algn="l"/>
            <a:r>
              <a:rPr lang="en-US" sz="3000" dirty="0">
                <a:solidFill>
                  <a:srgbClr val="FFBA3B"/>
                </a:solidFill>
              </a:rPr>
              <a:t>MSE = 15</a:t>
            </a:r>
          </a:p>
          <a:p>
            <a:pPr algn="l"/>
            <a:r>
              <a:rPr lang="en-US" sz="3000" dirty="0">
                <a:solidFill>
                  <a:srgbClr val="3C9D3C"/>
                </a:solidFill>
              </a:rPr>
              <a:t>MSE = 13</a:t>
            </a:r>
          </a:p>
        </p:txBody>
      </p:sp>
      <p:sp>
        <p:nvSpPr>
          <p:cNvPr id="13" name="Rectangle 12">
            <a:extLst>
              <a:ext uri="{FF2B5EF4-FFF2-40B4-BE49-F238E27FC236}">
                <a16:creationId xmlns:a16="http://schemas.microsoft.com/office/drawing/2014/main" id="{97DBF3A5-3733-40D6-A1DA-F9F79F43652C}"/>
              </a:ext>
            </a:extLst>
          </p:cNvPr>
          <p:cNvSpPr/>
          <p:nvPr/>
        </p:nvSpPr>
        <p:spPr>
          <a:xfrm>
            <a:off x="5940908" y="1814993"/>
            <a:ext cx="6651585" cy="47432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24113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11CBE-6C3F-41AD-B4C9-957AFE572C8C}"/>
              </a:ext>
            </a:extLst>
          </p:cNvPr>
          <p:cNvSpPr>
            <a:spLocks noGrp="1"/>
          </p:cNvSpPr>
          <p:nvPr>
            <p:ph type="title"/>
          </p:nvPr>
        </p:nvSpPr>
        <p:spPr>
          <a:xfrm>
            <a:off x="-2" y="1042633"/>
            <a:ext cx="12192000" cy="982938"/>
          </a:xfrm>
        </p:spPr>
        <p:txBody>
          <a:bodyPr/>
          <a:lstStyle/>
          <a:p>
            <a:r>
              <a:rPr lang="en-US" dirty="0"/>
              <a:t>Splitting data into training, validation &amp; test sets</a:t>
            </a:r>
          </a:p>
        </p:txBody>
      </p:sp>
      <p:sp>
        <p:nvSpPr>
          <p:cNvPr id="3" name="Slide Number Placeholder 2">
            <a:extLst>
              <a:ext uri="{FF2B5EF4-FFF2-40B4-BE49-F238E27FC236}">
                <a16:creationId xmlns:a16="http://schemas.microsoft.com/office/drawing/2014/main" id="{7FE644CA-3211-41DF-BA12-27D68DC18995}"/>
              </a:ext>
            </a:extLst>
          </p:cNvPr>
          <p:cNvSpPr>
            <a:spLocks noGrp="1"/>
          </p:cNvSpPr>
          <p:nvPr>
            <p:ph type="sldNum" sz="quarter" idx="12"/>
          </p:nvPr>
        </p:nvSpPr>
        <p:spPr/>
        <p:txBody>
          <a:bodyPr/>
          <a:lstStyle/>
          <a:p>
            <a:fld id="{A5686A01-FA10-4E06-92C7-92734750F4C6}" type="slidenum">
              <a:rPr lang="en-US" smtClean="0"/>
              <a:t>23</a:t>
            </a:fld>
            <a:endParaRPr lang="en-US"/>
          </a:p>
        </p:txBody>
      </p:sp>
      <p:cxnSp>
        <p:nvCxnSpPr>
          <p:cNvPr id="5" name="Straight Arrow Connector 4">
            <a:extLst>
              <a:ext uri="{FF2B5EF4-FFF2-40B4-BE49-F238E27FC236}">
                <a16:creationId xmlns:a16="http://schemas.microsoft.com/office/drawing/2014/main" id="{496200FD-D176-4E7E-9EF2-8A37F183C1A7}"/>
              </a:ext>
            </a:extLst>
          </p:cNvPr>
          <p:cNvCxnSpPr>
            <a:cxnSpLocks/>
            <a:endCxn id="7" idx="0"/>
          </p:cNvCxnSpPr>
          <p:nvPr/>
        </p:nvCxnSpPr>
        <p:spPr>
          <a:xfrm flipH="1">
            <a:off x="1770927" y="1805651"/>
            <a:ext cx="3889094" cy="31946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EA54456-7D72-46C6-A2F0-BDC4C2DB3A22}"/>
              </a:ext>
            </a:extLst>
          </p:cNvPr>
          <p:cNvSpPr txBox="1"/>
          <p:nvPr/>
        </p:nvSpPr>
        <p:spPr>
          <a:xfrm>
            <a:off x="0" y="5000263"/>
            <a:ext cx="3541853" cy="1015663"/>
          </a:xfrm>
          <a:prstGeom prst="rect">
            <a:avLst/>
          </a:prstGeom>
          <a:noFill/>
        </p:spPr>
        <p:txBody>
          <a:bodyPr wrap="square" rtlCol="0">
            <a:spAutoFit/>
          </a:bodyPr>
          <a:lstStyle/>
          <a:p>
            <a:pPr algn="l"/>
            <a:r>
              <a:rPr lang="en-US" sz="3000" dirty="0"/>
              <a:t>Optimize the model’s trainable parameters</a:t>
            </a:r>
          </a:p>
        </p:txBody>
      </p:sp>
      <p:cxnSp>
        <p:nvCxnSpPr>
          <p:cNvPr id="9" name="Straight Arrow Connector 8">
            <a:extLst>
              <a:ext uri="{FF2B5EF4-FFF2-40B4-BE49-F238E27FC236}">
                <a16:creationId xmlns:a16="http://schemas.microsoft.com/office/drawing/2014/main" id="{91EC0FFC-A123-4BC6-8366-517E0E1581A2}"/>
              </a:ext>
            </a:extLst>
          </p:cNvPr>
          <p:cNvCxnSpPr>
            <a:cxnSpLocks/>
          </p:cNvCxnSpPr>
          <p:nvPr/>
        </p:nvCxnSpPr>
        <p:spPr>
          <a:xfrm>
            <a:off x="10421075" y="1805651"/>
            <a:ext cx="0" cy="30267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D742ECA-505C-4B6F-A329-D2275492601D}"/>
              </a:ext>
            </a:extLst>
          </p:cNvPr>
          <p:cNvSpPr txBox="1"/>
          <p:nvPr/>
        </p:nvSpPr>
        <p:spPr>
          <a:xfrm>
            <a:off x="7153154" y="5000262"/>
            <a:ext cx="5038845" cy="1477328"/>
          </a:xfrm>
          <a:prstGeom prst="rect">
            <a:avLst/>
          </a:prstGeom>
          <a:noFill/>
        </p:spPr>
        <p:txBody>
          <a:bodyPr wrap="square" rtlCol="0">
            <a:spAutoFit/>
          </a:bodyPr>
          <a:lstStyle/>
          <a:p>
            <a:pPr algn="r"/>
            <a:r>
              <a:rPr lang="en-US" sz="3000" dirty="0"/>
              <a:t>Evaluate the final model on data it has never seen before</a:t>
            </a:r>
          </a:p>
          <a:p>
            <a:pPr algn="r"/>
            <a:r>
              <a:rPr lang="en-US" sz="3000" dirty="0"/>
              <a:t>(ideally, a generalization test)</a:t>
            </a:r>
          </a:p>
        </p:txBody>
      </p:sp>
      <p:pic>
        <p:nvPicPr>
          <p:cNvPr id="8" name="Picture 7">
            <a:extLst>
              <a:ext uri="{FF2B5EF4-FFF2-40B4-BE49-F238E27FC236}">
                <a16:creationId xmlns:a16="http://schemas.microsoft.com/office/drawing/2014/main" id="{795AAACD-3435-4433-9A6D-AC338DDCD0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7073" y="1929021"/>
            <a:ext cx="1548115" cy="1548115"/>
          </a:xfrm>
          <a:prstGeom prst="rect">
            <a:avLst/>
          </a:prstGeom>
        </p:spPr>
      </p:pic>
    </p:spTree>
    <p:extLst>
      <p:ext uri="{BB962C8B-B14F-4D97-AF65-F5344CB8AC3E}">
        <p14:creationId xmlns:p14="http://schemas.microsoft.com/office/powerpoint/2010/main" val="16891792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92E71B-7DF6-4756-9574-326637BCC663}"/>
              </a:ext>
            </a:extLst>
          </p:cNvPr>
          <p:cNvSpPr>
            <a:spLocks noGrp="1"/>
          </p:cNvSpPr>
          <p:nvPr>
            <p:ph type="sldNum" sz="quarter" idx="12"/>
          </p:nvPr>
        </p:nvSpPr>
        <p:spPr/>
        <p:txBody>
          <a:bodyPr/>
          <a:lstStyle/>
          <a:p>
            <a:fld id="{A5686A01-FA10-4E06-92C7-92734750F4C6}" type="slidenum">
              <a:rPr lang="en-US" smtClean="0"/>
              <a:pPr/>
              <a:t>24</a:t>
            </a:fld>
            <a:endParaRPr lang="en-US" dirty="0"/>
          </a:p>
        </p:txBody>
      </p:sp>
      <p:pic>
        <p:nvPicPr>
          <p:cNvPr id="6" name="Picture 5" descr="Diagram, venn diagram&#10;&#10;Description automatically generated">
            <a:extLst>
              <a:ext uri="{FF2B5EF4-FFF2-40B4-BE49-F238E27FC236}">
                <a16:creationId xmlns:a16="http://schemas.microsoft.com/office/drawing/2014/main" id="{1576AA8E-D0EB-4138-9A2F-B526D97487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156026"/>
            <a:ext cx="7281817" cy="4701973"/>
          </a:xfrm>
          <a:prstGeom prst="rect">
            <a:avLst/>
          </a:prstGeom>
        </p:spPr>
      </p:pic>
      <p:sp>
        <p:nvSpPr>
          <p:cNvPr id="7" name="TextBox 6">
            <a:extLst>
              <a:ext uri="{FF2B5EF4-FFF2-40B4-BE49-F238E27FC236}">
                <a16:creationId xmlns:a16="http://schemas.microsoft.com/office/drawing/2014/main" id="{088AE2AF-54C2-4810-B97B-B9CEF0768FD6}"/>
              </a:ext>
            </a:extLst>
          </p:cNvPr>
          <p:cNvSpPr txBox="1"/>
          <p:nvPr/>
        </p:nvSpPr>
        <p:spPr>
          <a:xfrm>
            <a:off x="0" y="1053296"/>
            <a:ext cx="12192000" cy="1015663"/>
          </a:xfrm>
          <a:prstGeom prst="rect">
            <a:avLst/>
          </a:prstGeom>
          <a:noFill/>
        </p:spPr>
        <p:txBody>
          <a:bodyPr wrap="square" rtlCol="0">
            <a:spAutoFit/>
          </a:bodyPr>
          <a:lstStyle/>
          <a:p>
            <a:pPr algn="l"/>
            <a:r>
              <a:rPr lang="en-US" sz="3000" dirty="0"/>
              <a:t>Unlike parameters whose values are optimized </a:t>
            </a:r>
            <a:r>
              <a:rPr lang="en-US" sz="3000" i="1" dirty="0"/>
              <a:t>during</a:t>
            </a:r>
            <a:r>
              <a:rPr lang="en-US" sz="3000" dirty="0"/>
              <a:t> training,</a:t>
            </a:r>
          </a:p>
          <a:p>
            <a:pPr algn="l"/>
            <a:r>
              <a:rPr lang="en-US" sz="3000" b="1" dirty="0"/>
              <a:t>Hyper-parameters</a:t>
            </a:r>
            <a:r>
              <a:rPr lang="en-US" sz="3000" dirty="0"/>
              <a:t> are set </a:t>
            </a:r>
            <a:r>
              <a:rPr lang="en-US" sz="3000" i="1" dirty="0"/>
              <a:t>before</a:t>
            </a:r>
            <a:r>
              <a:rPr lang="en-US" sz="3000" dirty="0"/>
              <a:t> training and remain constant </a:t>
            </a:r>
            <a:r>
              <a:rPr lang="en-US" sz="3000" i="1" dirty="0"/>
              <a:t>during</a:t>
            </a:r>
            <a:r>
              <a:rPr lang="en-US" sz="3000" dirty="0"/>
              <a:t> training</a:t>
            </a:r>
          </a:p>
        </p:txBody>
      </p:sp>
      <p:sp>
        <p:nvSpPr>
          <p:cNvPr id="8" name="Rectangle 7">
            <a:extLst>
              <a:ext uri="{FF2B5EF4-FFF2-40B4-BE49-F238E27FC236}">
                <a16:creationId xmlns:a16="http://schemas.microsoft.com/office/drawing/2014/main" id="{64C4568C-C24F-4229-9755-B74E37AE8D28}"/>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err="1">
                <a:ln>
                  <a:noFill/>
                </a:ln>
                <a:effectLst/>
                <a:uLnTx/>
                <a:uFillTx/>
              </a:rPr>
              <a:t>towardsdatascience</a:t>
            </a:r>
            <a:r>
              <a:rPr kumimoji="0" lang="en-US" sz="1800" b="0" i="1" u="none" strike="noStrike" kern="0" cap="none" spc="0" normalizeH="0" baseline="0" noProof="0" dirty="0">
                <a:ln>
                  <a:noFill/>
                </a:ln>
                <a:effectLst/>
                <a:uLnTx/>
                <a:uFillTx/>
              </a:rPr>
              <a:t> (Benjamin Obi Tayo)</a:t>
            </a:r>
          </a:p>
        </p:txBody>
      </p:sp>
      <p:sp>
        <p:nvSpPr>
          <p:cNvPr id="9" name="TextBox 8">
            <a:extLst>
              <a:ext uri="{FF2B5EF4-FFF2-40B4-BE49-F238E27FC236}">
                <a16:creationId xmlns:a16="http://schemas.microsoft.com/office/drawing/2014/main" id="{64B13B9D-BF68-4FA1-BEA2-7E3CFD238501}"/>
              </a:ext>
            </a:extLst>
          </p:cNvPr>
          <p:cNvSpPr txBox="1"/>
          <p:nvPr/>
        </p:nvSpPr>
        <p:spPr>
          <a:xfrm>
            <a:off x="7281816" y="3540853"/>
            <a:ext cx="4910184" cy="1938992"/>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Hyperparameters can be “tuned” manually or</a:t>
            </a:r>
          </a:p>
          <a:p>
            <a:pPr marL="457200" indent="-457200" algn="l">
              <a:buFont typeface="Arial" panose="020B0604020202020204" pitchFamily="34" charset="0"/>
              <a:buChar char="•"/>
            </a:pPr>
            <a:r>
              <a:rPr lang="en-US" sz="3000" dirty="0"/>
              <a:t>Formally, e.g., using grid or random searches</a:t>
            </a:r>
          </a:p>
        </p:txBody>
      </p:sp>
    </p:spTree>
    <p:extLst>
      <p:ext uri="{BB962C8B-B14F-4D97-AF65-F5344CB8AC3E}">
        <p14:creationId xmlns:p14="http://schemas.microsoft.com/office/powerpoint/2010/main" val="26636056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11CBE-6C3F-41AD-B4C9-957AFE572C8C}"/>
              </a:ext>
            </a:extLst>
          </p:cNvPr>
          <p:cNvSpPr>
            <a:spLocks noGrp="1"/>
          </p:cNvSpPr>
          <p:nvPr>
            <p:ph type="title"/>
          </p:nvPr>
        </p:nvSpPr>
        <p:spPr>
          <a:xfrm>
            <a:off x="-2" y="1042633"/>
            <a:ext cx="12192000" cy="982938"/>
          </a:xfrm>
        </p:spPr>
        <p:txBody>
          <a:bodyPr/>
          <a:lstStyle/>
          <a:p>
            <a:r>
              <a:rPr lang="en-US" dirty="0"/>
              <a:t>Splitting data into training, validation &amp; test sets</a:t>
            </a:r>
          </a:p>
        </p:txBody>
      </p:sp>
      <p:sp>
        <p:nvSpPr>
          <p:cNvPr id="3" name="Slide Number Placeholder 2">
            <a:extLst>
              <a:ext uri="{FF2B5EF4-FFF2-40B4-BE49-F238E27FC236}">
                <a16:creationId xmlns:a16="http://schemas.microsoft.com/office/drawing/2014/main" id="{7FE644CA-3211-41DF-BA12-27D68DC18995}"/>
              </a:ext>
            </a:extLst>
          </p:cNvPr>
          <p:cNvSpPr>
            <a:spLocks noGrp="1"/>
          </p:cNvSpPr>
          <p:nvPr>
            <p:ph type="sldNum" sz="quarter" idx="12"/>
          </p:nvPr>
        </p:nvSpPr>
        <p:spPr/>
        <p:txBody>
          <a:bodyPr/>
          <a:lstStyle/>
          <a:p>
            <a:fld id="{A5686A01-FA10-4E06-92C7-92734750F4C6}" type="slidenum">
              <a:rPr lang="en-US" smtClean="0"/>
              <a:t>25</a:t>
            </a:fld>
            <a:endParaRPr lang="en-US"/>
          </a:p>
        </p:txBody>
      </p:sp>
      <p:cxnSp>
        <p:nvCxnSpPr>
          <p:cNvPr id="5" name="Straight Arrow Connector 4">
            <a:extLst>
              <a:ext uri="{FF2B5EF4-FFF2-40B4-BE49-F238E27FC236}">
                <a16:creationId xmlns:a16="http://schemas.microsoft.com/office/drawing/2014/main" id="{496200FD-D176-4E7E-9EF2-8A37F183C1A7}"/>
              </a:ext>
            </a:extLst>
          </p:cNvPr>
          <p:cNvCxnSpPr>
            <a:cxnSpLocks/>
            <a:endCxn id="7" idx="0"/>
          </p:cNvCxnSpPr>
          <p:nvPr/>
        </p:nvCxnSpPr>
        <p:spPr>
          <a:xfrm flipH="1">
            <a:off x="1770927" y="1805651"/>
            <a:ext cx="3889094" cy="319461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EA54456-7D72-46C6-A2F0-BDC4C2DB3A22}"/>
              </a:ext>
            </a:extLst>
          </p:cNvPr>
          <p:cNvSpPr txBox="1"/>
          <p:nvPr/>
        </p:nvSpPr>
        <p:spPr>
          <a:xfrm>
            <a:off x="0" y="5000263"/>
            <a:ext cx="3541853" cy="1015663"/>
          </a:xfrm>
          <a:prstGeom prst="rect">
            <a:avLst/>
          </a:prstGeom>
          <a:noFill/>
        </p:spPr>
        <p:txBody>
          <a:bodyPr wrap="square" rtlCol="0">
            <a:spAutoFit/>
          </a:bodyPr>
          <a:lstStyle/>
          <a:p>
            <a:pPr algn="l"/>
            <a:r>
              <a:rPr lang="en-US" sz="3000" dirty="0"/>
              <a:t>Optimize the model’s trainable parameters</a:t>
            </a:r>
          </a:p>
        </p:txBody>
      </p:sp>
      <p:cxnSp>
        <p:nvCxnSpPr>
          <p:cNvPr id="9" name="Straight Arrow Connector 8">
            <a:extLst>
              <a:ext uri="{FF2B5EF4-FFF2-40B4-BE49-F238E27FC236}">
                <a16:creationId xmlns:a16="http://schemas.microsoft.com/office/drawing/2014/main" id="{91EC0FFC-A123-4BC6-8366-517E0E1581A2}"/>
              </a:ext>
            </a:extLst>
          </p:cNvPr>
          <p:cNvCxnSpPr>
            <a:cxnSpLocks/>
          </p:cNvCxnSpPr>
          <p:nvPr/>
        </p:nvCxnSpPr>
        <p:spPr>
          <a:xfrm>
            <a:off x="10421075" y="1805651"/>
            <a:ext cx="0" cy="302677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D742ECA-505C-4B6F-A329-D2275492601D}"/>
              </a:ext>
            </a:extLst>
          </p:cNvPr>
          <p:cNvSpPr txBox="1"/>
          <p:nvPr/>
        </p:nvSpPr>
        <p:spPr>
          <a:xfrm>
            <a:off x="7153154" y="5000262"/>
            <a:ext cx="5038845" cy="1477328"/>
          </a:xfrm>
          <a:prstGeom prst="rect">
            <a:avLst/>
          </a:prstGeom>
          <a:noFill/>
        </p:spPr>
        <p:txBody>
          <a:bodyPr wrap="square" rtlCol="0">
            <a:spAutoFit/>
          </a:bodyPr>
          <a:lstStyle/>
          <a:p>
            <a:pPr algn="r"/>
            <a:r>
              <a:rPr lang="en-US" sz="3000" dirty="0"/>
              <a:t>Evaluate the final model on data it has never seen before</a:t>
            </a:r>
          </a:p>
          <a:p>
            <a:pPr algn="r"/>
            <a:r>
              <a:rPr lang="en-US" sz="3000" dirty="0"/>
              <a:t>(ideally, a generalization test)</a:t>
            </a:r>
          </a:p>
        </p:txBody>
      </p:sp>
      <p:cxnSp>
        <p:nvCxnSpPr>
          <p:cNvPr id="12" name="Straight Arrow Connector 11">
            <a:extLst>
              <a:ext uri="{FF2B5EF4-FFF2-40B4-BE49-F238E27FC236}">
                <a16:creationId xmlns:a16="http://schemas.microsoft.com/office/drawing/2014/main" id="{14BEEF41-225F-429A-B508-F80E5AFECD62}"/>
              </a:ext>
            </a:extLst>
          </p:cNvPr>
          <p:cNvCxnSpPr>
            <a:cxnSpLocks/>
            <a:endCxn id="13" idx="0"/>
          </p:cNvCxnSpPr>
          <p:nvPr/>
        </p:nvCxnSpPr>
        <p:spPr>
          <a:xfrm flipH="1">
            <a:off x="5503762" y="1805651"/>
            <a:ext cx="2338088" cy="317146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1C3FAEC-924F-4DA8-B267-A77B64E2E529}"/>
              </a:ext>
            </a:extLst>
          </p:cNvPr>
          <p:cNvSpPr txBox="1"/>
          <p:nvPr/>
        </p:nvSpPr>
        <p:spPr>
          <a:xfrm>
            <a:off x="3854370" y="4977111"/>
            <a:ext cx="3298784" cy="1938992"/>
          </a:xfrm>
          <a:prstGeom prst="rect">
            <a:avLst/>
          </a:prstGeom>
          <a:noFill/>
        </p:spPr>
        <p:txBody>
          <a:bodyPr wrap="square" rtlCol="0">
            <a:spAutoFit/>
          </a:bodyPr>
          <a:lstStyle/>
          <a:p>
            <a:pPr algn="ctr"/>
            <a:r>
              <a:rPr lang="en-US" sz="3000" dirty="0"/>
              <a:t>Optimize the model’s hyperparameters</a:t>
            </a:r>
          </a:p>
          <a:p>
            <a:pPr algn="ctr"/>
            <a:r>
              <a:rPr lang="en-US" sz="3000" dirty="0"/>
              <a:t>&amp; detect overfitting</a:t>
            </a:r>
          </a:p>
        </p:txBody>
      </p:sp>
    </p:spTree>
    <p:extLst>
      <p:ext uri="{BB962C8B-B14F-4D97-AF65-F5344CB8AC3E}">
        <p14:creationId xmlns:p14="http://schemas.microsoft.com/office/powerpoint/2010/main" val="965123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0A1B9B-BD65-44E9-9D16-CAE706B22C48}"/>
              </a:ext>
            </a:extLst>
          </p:cNvPr>
          <p:cNvSpPr>
            <a:spLocks noGrp="1"/>
          </p:cNvSpPr>
          <p:nvPr>
            <p:ph type="sldNum" sz="quarter" idx="12"/>
          </p:nvPr>
        </p:nvSpPr>
        <p:spPr/>
        <p:txBody>
          <a:bodyPr/>
          <a:lstStyle/>
          <a:p>
            <a:fld id="{A5686A01-FA10-4E06-92C7-92734750F4C6}" type="slidenum">
              <a:rPr lang="en-US" smtClean="0"/>
              <a:pPr/>
              <a:t>26</a:t>
            </a:fld>
            <a:endParaRPr lang="en-US" dirty="0"/>
          </a:p>
        </p:txBody>
      </p:sp>
      <p:pic>
        <p:nvPicPr>
          <p:cNvPr id="4" name="Picture 3" descr="Diagram&#10;&#10;Description automatically generated">
            <a:extLst>
              <a:ext uri="{FF2B5EF4-FFF2-40B4-BE49-F238E27FC236}">
                <a16:creationId xmlns:a16="http://schemas.microsoft.com/office/drawing/2014/main" id="{818D157E-5F15-4D19-932A-433EBBA77826}"/>
              </a:ext>
            </a:extLst>
          </p:cNvPr>
          <p:cNvPicPr>
            <a:picLocks noChangeAspect="1"/>
          </p:cNvPicPr>
          <p:nvPr/>
        </p:nvPicPr>
        <p:blipFill rotWithShape="1">
          <a:blip r:embed="rId3">
            <a:extLst>
              <a:ext uri="{28A0092B-C50C-407E-A947-70E740481C1C}">
                <a14:useLocalDpi xmlns:a14="http://schemas.microsoft.com/office/drawing/2010/main" val="0"/>
              </a:ext>
            </a:extLst>
          </a:blip>
          <a:srcRect l="1381" t="2133" r="957" b="2636"/>
          <a:stretch/>
        </p:blipFill>
        <p:spPr>
          <a:xfrm>
            <a:off x="2377439" y="1158240"/>
            <a:ext cx="9664353" cy="569976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5" name="Rectangle 4">
            <a:extLst>
              <a:ext uri="{FF2B5EF4-FFF2-40B4-BE49-F238E27FC236}">
                <a16:creationId xmlns:a16="http://schemas.microsoft.com/office/drawing/2014/main" id="{58D094C5-BC67-4826-9A46-2607479C691C}"/>
              </a:ext>
            </a:extLst>
          </p:cNvPr>
          <p:cNvSpPr/>
          <p:nvPr/>
        </p:nvSpPr>
        <p:spPr>
          <a:xfrm>
            <a:off x="0" y="6204188"/>
            <a:ext cx="2377439" cy="64633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prstClr val="white"/>
                </a:solidFill>
                <a:effectLst/>
                <a:uLnTx/>
                <a:uFillTx/>
              </a:rPr>
              <a:t>Source</a:t>
            </a:r>
            <a:r>
              <a:rPr kumimoji="0" lang="de-DE" sz="1800" b="0" i="1" u="none" strike="noStrike" kern="0" cap="none" spc="0" normalizeH="0" baseline="0" noProof="0" dirty="0">
                <a:ln>
                  <a:noFill/>
                </a:ln>
                <a:solidFill>
                  <a:prstClr val="white"/>
                </a:solidFill>
                <a:effectLst/>
                <a:uLnTx/>
                <a:uFillTx/>
              </a:rPr>
              <a:t>: </a:t>
            </a:r>
            <a:r>
              <a:rPr kumimoji="0" lang="en-US" sz="1800" b="0" i="1" u="none" strike="noStrike" kern="0" cap="none" spc="0" normalizeH="0" baseline="0" noProof="0" dirty="0">
                <a:ln>
                  <a:noFill/>
                </a:ln>
                <a:solidFill>
                  <a:prstClr val="white"/>
                </a:solidFill>
                <a:effectLst/>
                <a:uLnTx/>
                <a:uFillTx/>
              </a:rPr>
              <a:t>Beucler et al. (2021)</a:t>
            </a:r>
          </a:p>
        </p:txBody>
      </p:sp>
      <p:sp>
        <p:nvSpPr>
          <p:cNvPr id="6" name="TextBox 5">
            <a:extLst>
              <a:ext uri="{FF2B5EF4-FFF2-40B4-BE49-F238E27FC236}">
                <a16:creationId xmlns:a16="http://schemas.microsoft.com/office/drawing/2014/main" id="{64999391-A405-463C-A6A4-894B2555B7F1}"/>
              </a:ext>
            </a:extLst>
          </p:cNvPr>
          <p:cNvSpPr txBox="1"/>
          <p:nvPr/>
        </p:nvSpPr>
        <p:spPr>
          <a:xfrm>
            <a:off x="0" y="2459504"/>
            <a:ext cx="2275840" cy="1938992"/>
          </a:xfrm>
          <a:prstGeom prst="rect">
            <a:avLst/>
          </a:prstGeom>
          <a:noFill/>
        </p:spPr>
        <p:txBody>
          <a:bodyPr wrap="square" rtlCol="0">
            <a:spAutoFit/>
          </a:bodyPr>
          <a:lstStyle/>
          <a:p>
            <a:pPr algn="l"/>
            <a:r>
              <a:rPr lang="en-US" sz="3000" dirty="0"/>
              <a:t>Workflow for an ML project in env. sciences</a:t>
            </a:r>
          </a:p>
        </p:txBody>
      </p:sp>
    </p:spTree>
    <p:extLst>
      <p:ext uri="{BB962C8B-B14F-4D97-AF65-F5344CB8AC3E}">
        <p14:creationId xmlns:p14="http://schemas.microsoft.com/office/powerpoint/2010/main" val="14700905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2387600"/>
          </a:xfrm>
        </p:spPr>
        <p:txBody>
          <a:bodyPr>
            <a:normAutofit fontScale="90000"/>
          </a:bodyPr>
          <a:lstStyle/>
          <a:p>
            <a:r>
              <a:rPr lang="en-US" dirty="0"/>
              <a:t>Min 45-60: </a:t>
            </a:r>
            <a:br>
              <a:rPr lang="en-US" dirty="0"/>
            </a:br>
            <a:r>
              <a:rPr lang="en-US" dirty="0"/>
              <a:t>Moodle Quiz to practice </a:t>
            </a:r>
            <a:br>
              <a:rPr lang="en-US" dirty="0"/>
            </a:br>
            <a:r>
              <a:rPr lang="en-US" dirty="0"/>
              <a:t>(</a:t>
            </a:r>
            <a:r>
              <a:rPr lang="en-US" dirty="0">
                <a:latin typeface="+mj-lt"/>
              </a:rPr>
              <a:t>Grade </a:t>
            </a:r>
            <a:r>
              <a:rPr lang="en-US" dirty="0">
                <a:latin typeface="+mj-lt"/>
                <a:cs typeface="Times New Roman" panose="02020603050405020304" pitchFamily="18" charset="0"/>
              </a:rPr>
              <a:t>≈</a:t>
            </a:r>
            <a:r>
              <a:rPr lang="en-US" dirty="0">
                <a:latin typeface="+mj-lt"/>
              </a:rPr>
              <a:t> 67% participation</a:t>
            </a:r>
            <a:r>
              <a:rPr lang="en-US" dirty="0"/>
              <a:t>)</a:t>
            </a:r>
          </a:p>
        </p:txBody>
      </p:sp>
      <p:sp>
        <p:nvSpPr>
          <p:cNvPr id="3" name="Subtitle 2">
            <a:extLst>
              <a:ext uri="{FF2B5EF4-FFF2-40B4-BE49-F238E27FC236}">
                <a16:creationId xmlns:a16="http://schemas.microsoft.com/office/drawing/2014/main" id="{D51D7A09-0651-4D8A-A4C8-7FD20ADDD466}"/>
              </a:ext>
            </a:extLst>
          </p:cNvPr>
          <p:cNvSpPr>
            <a:spLocks noGrp="1"/>
          </p:cNvSpPr>
          <p:nvPr>
            <p:ph type="subTitle" idx="1"/>
          </p:nvPr>
        </p:nvSpPr>
        <p:spPr>
          <a:xfrm>
            <a:off x="0" y="3602038"/>
            <a:ext cx="12192000" cy="3255962"/>
          </a:xfrm>
        </p:spPr>
        <p:txBody>
          <a:bodyPr/>
          <a:lstStyle/>
          <a:p>
            <a:r>
              <a:rPr lang="en-US" u="sng" dirty="0"/>
              <a:t>Learning Objectives</a:t>
            </a:r>
            <a:r>
              <a:rPr lang="en-US" dirty="0"/>
              <a:t> (</a:t>
            </a:r>
            <a:r>
              <a:rPr lang="en-US" dirty="0" err="1"/>
              <a:t>Géron</a:t>
            </a:r>
            <a:r>
              <a:rPr lang="en-US" dirty="0"/>
              <a:t> Ch1+2):</a:t>
            </a:r>
          </a:p>
          <a:p>
            <a:pPr marL="457200" indent="-457200">
              <a:buFont typeface="+mj-lt"/>
              <a:buAutoNum type="arabicPeriod"/>
            </a:pPr>
            <a:r>
              <a:rPr lang="en-US" dirty="0"/>
              <a:t>Define Machine Learning</a:t>
            </a:r>
          </a:p>
          <a:p>
            <a:pPr marL="457200" indent="-457200">
              <a:buFont typeface="+mj-lt"/>
              <a:buAutoNum type="arabicPeriod"/>
            </a:pPr>
            <a:r>
              <a:rPr lang="en-US" dirty="0"/>
              <a:t>Distinguish supervised from unsupervised learning</a:t>
            </a:r>
          </a:p>
          <a:p>
            <a:pPr marL="457200" indent="-457200">
              <a:buFont typeface="+mj-lt"/>
              <a:buAutoNum type="arabicPeriod"/>
            </a:pPr>
            <a:r>
              <a:rPr lang="en-US" dirty="0"/>
              <a:t>Understand some key challenges of machine learning</a:t>
            </a:r>
          </a:p>
          <a:p>
            <a:pPr marL="457200" indent="-457200">
              <a:buFont typeface="+mj-lt"/>
              <a:buAutoNum type="arabicPeriod"/>
            </a:pPr>
            <a:r>
              <a:rPr lang="en-US" dirty="0"/>
              <a:t>Define training/validation/test sets</a:t>
            </a:r>
          </a:p>
          <a:p>
            <a:pPr marL="457200" indent="-457200">
              <a:buFont typeface="+mj-lt"/>
              <a:buAutoNum type="arabicPeriod"/>
            </a:pPr>
            <a:r>
              <a:rPr lang="en-US" dirty="0"/>
              <a:t>Define hyperparameters</a:t>
            </a:r>
          </a:p>
          <a:p>
            <a:pPr marL="457200" indent="-457200">
              <a:buFont typeface="+mj-lt"/>
              <a:buAutoNum type="arabicPeriod"/>
            </a:pPr>
            <a:r>
              <a:rPr lang="en-US" dirty="0"/>
              <a:t>Know the main steps of an ML project</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27</a:t>
            </a:fld>
            <a:endParaRPr lang="en-US"/>
          </a:p>
        </p:txBody>
      </p:sp>
    </p:spTree>
    <p:extLst>
      <p:ext uri="{BB962C8B-B14F-4D97-AF65-F5344CB8AC3E}">
        <p14:creationId xmlns:p14="http://schemas.microsoft.com/office/powerpoint/2010/main" val="20645510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ree, outdoor, sky, lush&#10;&#10;Description automatically generated">
            <a:extLst>
              <a:ext uri="{FF2B5EF4-FFF2-40B4-BE49-F238E27FC236}">
                <a16:creationId xmlns:a16="http://schemas.microsoft.com/office/drawing/2014/main" id="{93BAAFDB-50B7-4E78-AD89-329B4A3EDB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5269" y="3614850"/>
            <a:ext cx="4837053" cy="3243150"/>
          </a:xfrm>
          <a:prstGeom prst="rect">
            <a:avLst/>
          </a:prstGeom>
        </p:spPr>
      </p:pic>
      <p:sp>
        <p:nvSpPr>
          <p:cNvPr id="2" name="Title 1">
            <a:extLst>
              <a:ext uri="{FF2B5EF4-FFF2-40B4-BE49-F238E27FC236}">
                <a16:creationId xmlns:a16="http://schemas.microsoft.com/office/drawing/2014/main" id="{37557CCE-FCA5-4EA9-84D7-D1726F573818}"/>
              </a:ext>
            </a:extLst>
          </p:cNvPr>
          <p:cNvSpPr>
            <a:spLocks noGrp="1"/>
          </p:cNvSpPr>
          <p:nvPr>
            <p:ph type="ctrTitle"/>
          </p:nvPr>
        </p:nvSpPr>
        <p:spPr/>
        <p:txBody>
          <a:bodyPr/>
          <a:lstStyle/>
          <a:p>
            <a:r>
              <a:rPr lang="en-US" dirty="0"/>
              <a:t>Min 60-75: Break</a:t>
            </a:r>
          </a:p>
        </p:txBody>
      </p:sp>
      <p:sp>
        <p:nvSpPr>
          <p:cNvPr id="4" name="Slide Number Placeholder 3">
            <a:extLst>
              <a:ext uri="{FF2B5EF4-FFF2-40B4-BE49-F238E27FC236}">
                <a16:creationId xmlns:a16="http://schemas.microsoft.com/office/drawing/2014/main" id="{637B5D72-1FCE-4876-B2D9-9D757C5C9C32}"/>
              </a:ext>
            </a:extLst>
          </p:cNvPr>
          <p:cNvSpPr>
            <a:spLocks noGrp="1"/>
          </p:cNvSpPr>
          <p:nvPr>
            <p:ph type="sldNum" sz="quarter" idx="12"/>
          </p:nvPr>
        </p:nvSpPr>
        <p:spPr/>
        <p:txBody>
          <a:bodyPr/>
          <a:lstStyle/>
          <a:p>
            <a:fld id="{A5686A01-FA10-4E06-92C7-92734750F4C6}" type="slidenum">
              <a:rPr lang="en-US" smtClean="0"/>
              <a:t>28</a:t>
            </a:fld>
            <a:endParaRPr lang="en-US"/>
          </a:p>
        </p:txBody>
      </p:sp>
      <p:pic>
        <p:nvPicPr>
          <p:cNvPr id="6" name="Picture 5" descr="A picture containing table, cup, sitting, indoor&#10;&#10;Description automatically generated">
            <a:extLst>
              <a:ext uri="{FF2B5EF4-FFF2-40B4-BE49-F238E27FC236}">
                <a16:creationId xmlns:a16="http://schemas.microsoft.com/office/drawing/2014/main" id="{7D264572-6C9E-4B6C-95B4-03276295BAC4}"/>
              </a:ext>
            </a:extLst>
          </p:cNvPr>
          <p:cNvPicPr>
            <a:picLocks noChangeAspect="1"/>
          </p:cNvPicPr>
          <p:nvPr/>
        </p:nvPicPr>
        <p:blipFill rotWithShape="1">
          <a:blip r:embed="rId3">
            <a:extLst>
              <a:ext uri="{28A0092B-C50C-407E-A947-70E740481C1C}">
                <a14:useLocalDpi xmlns:a14="http://schemas.microsoft.com/office/drawing/2010/main" val="0"/>
              </a:ext>
            </a:extLst>
          </a:blip>
          <a:srcRect t="10962" b="27556"/>
          <a:stretch/>
        </p:blipFill>
        <p:spPr>
          <a:xfrm>
            <a:off x="21351" y="3614850"/>
            <a:ext cx="3768329" cy="3243150"/>
          </a:xfrm>
          <a:prstGeom prst="rect">
            <a:avLst/>
          </a:prstGeom>
        </p:spPr>
      </p:pic>
      <p:pic>
        <p:nvPicPr>
          <p:cNvPr id="8" name="Picture 7" descr="A pile of green and red apples&#10;&#10;Description automatically generated with low confidence">
            <a:extLst>
              <a:ext uri="{FF2B5EF4-FFF2-40B4-BE49-F238E27FC236}">
                <a16:creationId xmlns:a16="http://schemas.microsoft.com/office/drawing/2014/main" id="{18CB289A-2A53-4076-A274-ECB92EF00A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7799" y="3614850"/>
            <a:ext cx="4324201" cy="3243151"/>
          </a:xfrm>
          <a:prstGeom prst="rect">
            <a:avLst/>
          </a:prstGeom>
        </p:spPr>
      </p:pic>
    </p:spTree>
    <p:extLst>
      <p:ext uri="{BB962C8B-B14F-4D97-AF65-F5344CB8AC3E}">
        <p14:creationId xmlns:p14="http://schemas.microsoft.com/office/powerpoint/2010/main" val="25741965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031359"/>
            <a:ext cx="12192000" cy="1977656"/>
          </a:xfrm>
        </p:spPr>
        <p:txBody>
          <a:bodyPr/>
          <a:lstStyle/>
          <a:p>
            <a:r>
              <a:rPr lang="en-US" dirty="0"/>
              <a:t>Min 75-95: Logistic Regression</a:t>
            </a:r>
            <a:br>
              <a:rPr lang="en-US" dirty="0"/>
            </a:br>
            <a:r>
              <a:rPr lang="en-US" dirty="0"/>
              <a:t>for Classification</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29</a:t>
            </a:fld>
            <a:endParaRPr lang="en-US"/>
          </a:p>
        </p:txBody>
      </p:sp>
      <p:sp>
        <p:nvSpPr>
          <p:cNvPr id="5" name="Subtitle 2">
            <a:extLst>
              <a:ext uri="{FF2B5EF4-FFF2-40B4-BE49-F238E27FC236}">
                <a16:creationId xmlns:a16="http://schemas.microsoft.com/office/drawing/2014/main" id="{F938649D-351C-4F26-B22E-257FBE0817E2}"/>
              </a:ext>
            </a:extLst>
          </p:cNvPr>
          <p:cNvSpPr txBox="1">
            <a:spLocks/>
          </p:cNvSpPr>
          <p:nvPr/>
        </p:nvSpPr>
        <p:spPr>
          <a:xfrm>
            <a:off x="0" y="3675249"/>
            <a:ext cx="12192001" cy="238760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CMU Sans Serif" panose="02000603000000000000" pitchFamily="2" charset="0"/>
                <a:ea typeface="CMU Sans Serif" panose="02000603000000000000" pitchFamily="2" charset="0"/>
                <a:cs typeface="CMU Sans Serif" panose="02000603000000000000" pitchFamily="2"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u="sng" dirty="0"/>
              <a:t>Learning Objectives</a:t>
            </a:r>
            <a:r>
              <a:rPr lang="en-US" dirty="0"/>
              <a:t> (</a:t>
            </a:r>
            <a:r>
              <a:rPr lang="en-US" dirty="0" err="1"/>
              <a:t>Géron</a:t>
            </a:r>
            <a:r>
              <a:rPr lang="en-US" dirty="0"/>
              <a:t> Ch3+4):</a:t>
            </a:r>
          </a:p>
          <a:p>
            <a:pPr marL="457200" indent="-457200">
              <a:buFont typeface="+mj-lt"/>
              <a:buAutoNum type="arabicPeriod"/>
            </a:pPr>
            <a:r>
              <a:rPr lang="en-US" dirty="0"/>
              <a:t>Distinguish classification from regression</a:t>
            </a:r>
          </a:p>
          <a:p>
            <a:pPr marL="457200" indent="-457200">
              <a:buFont typeface="+mj-lt"/>
              <a:buAutoNum type="arabicPeriod"/>
            </a:pPr>
            <a:r>
              <a:rPr lang="en-US" dirty="0"/>
              <a:t>Define a loss/cost function </a:t>
            </a:r>
          </a:p>
          <a:p>
            <a:pPr marL="457200" indent="-457200">
              <a:buFont typeface="+mj-lt"/>
              <a:buAutoNum type="arabicPeriod"/>
            </a:pPr>
            <a:r>
              <a:rPr lang="en-US" dirty="0"/>
              <a:t>Understand how to train a logistic/</a:t>
            </a:r>
            <a:r>
              <a:rPr lang="en-US" dirty="0" err="1"/>
              <a:t>softmax</a:t>
            </a:r>
            <a:r>
              <a:rPr lang="en-US" dirty="0"/>
              <a:t> regression for binary/multiclass classification</a:t>
            </a:r>
          </a:p>
          <a:p>
            <a:pPr marL="457200" indent="-457200">
              <a:buFont typeface="+mj-lt"/>
              <a:buAutoNum type="arabicPeriod"/>
            </a:pPr>
            <a:r>
              <a:rPr lang="en-US" dirty="0"/>
              <a:t>Know how to benchmark a classifier</a:t>
            </a:r>
          </a:p>
        </p:txBody>
      </p:sp>
    </p:spTree>
    <p:extLst>
      <p:ext uri="{BB962C8B-B14F-4D97-AF65-F5344CB8AC3E}">
        <p14:creationId xmlns:p14="http://schemas.microsoft.com/office/powerpoint/2010/main" val="15713805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FCD3EA-E278-4AC1-877D-491964E981F7}"/>
              </a:ext>
            </a:extLst>
          </p:cNvPr>
          <p:cNvSpPr>
            <a:spLocks noGrp="1"/>
          </p:cNvSpPr>
          <p:nvPr>
            <p:ph type="sldNum" sz="quarter" idx="12"/>
          </p:nvPr>
        </p:nvSpPr>
        <p:spPr/>
        <p:txBody>
          <a:bodyPr/>
          <a:lstStyle/>
          <a:p>
            <a:fld id="{A5686A01-FA10-4E06-92C7-92734750F4C6}" type="slidenum">
              <a:rPr lang="en-US" smtClean="0"/>
              <a:pPr/>
              <a:t>3</a:t>
            </a:fld>
            <a:endParaRPr lang="en-US" dirty="0"/>
          </a:p>
        </p:txBody>
      </p:sp>
      <p:pic>
        <p:nvPicPr>
          <p:cNvPr id="4" name="Picture 3" descr="A group of people posing for a photo&#10;&#10;Description automatically generated with medium confidence">
            <a:extLst>
              <a:ext uri="{FF2B5EF4-FFF2-40B4-BE49-F238E27FC236}">
                <a16:creationId xmlns:a16="http://schemas.microsoft.com/office/drawing/2014/main" id="{AF246155-0FED-4D4B-8613-AB98092EEC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2180" y="1017270"/>
            <a:ext cx="7787640" cy="5840730"/>
          </a:xfrm>
          <a:prstGeom prst="rect">
            <a:avLst/>
          </a:prstGeom>
        </p:spPr>
      </p:pic>
      <p:cxnSp>
        <p:nvCxnSpPr>
          <p:cNvPr id="6" name="Straight Arrow Connector 5">
            <a:extLst>
              <a:ext uri="{FF2B5EF4-FFF2-40B4-BE49-F238E27FC236}">
                <a16:creationId xmlns:a16="http://schemas.microsoft.com/office/drawing/2014/main" id="{EA512E46-CCE7-4CC0-A9B2-19570CD3ABDA}"/>
              </a:ext>
            </a:extLst>
          </p:cNvPr>
          <p:cNvCxnSpPr>
            <a:cxnSpLocks/>
            <a:stCxn id="8" idx="0"/>
          </p:cNvCxnSpPr>
          <p:nvPr/>
        </p:nvCxnSpPr>
        <p:spPr>
          <a:xfrm flipH="1" flipV="1">
            <a:off x="9989820" y="4556760"/>
            <a:ext cx="636270" cy="6553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4409AB7-94CD-424D-A0FE-B12102CAB8AC}"/>
              </a:ext>
            </a:extLst>
          </p:cNvPr>
          <p:cNvSpPr txBox="1"/>
          <p:nvPr/>
        </p:nvSpPr>
        <p:spPr>
          <a:xfrm>
            <a:off x="9989820" y="5212080"/>
            <a:ext cx="1272540" cy="553998"/>
          </a:xfrm>
          <a:prstGeom prst="rect">
            <a:avLst/>
          </a:prstGeom>
          <a:noFill/>
        </p:spPr>
        <p:txBody>
          <a:bodyPr wrap="square" rtlCol="0">
            <a:spAutoFit/>
          </a:bodyPr>
          <a:lstStyle/>
          <a:p>
            <a:pPr algn="ctr"/>
            <a:r>
              <a:rPr lang="en-US" sz="3000" dirty="0"/>
              <a:t>Milton</a:t>
            </a:r>
          </a:p>
        </p:txBody>
      </p:sp>
      <p:cxnSp>
        <p:nvCxnSpPr>
          <p:cNvPr id="10" name="Straight Arrow Connector 9">
            <a:extLst>
              <a:ext uri="{FF2B5EF4-FFF2-40B4-BE49-F238E27FC236}">
                <a16:creationId xmlns:a16="http://schemas.microsoft.com/office/drawing/2014/main" id="{3D607767-ADC7-46F1-A981-D7436795D37D}"/>
              </a:ext>
            </a:extLst>
          </p:cNvPr>
          <p:cNvCxnSpPr>
            <a:cxnSpLocks/>
          </p:cNvCxnSpPr>
          <p:nvPr/>
        </p:nvCxnSpPr>
        <p:spPr>
          <a:xfrm flipH="1">
            <a:off x="7467600" y="2834640"/>
            <a:ext cx="2712720" cy="63019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64B8D40-84E4-4EF8-B506-2A368E3003A7}"/>
              </a:ext>
            </a:extLst>
          </p:cNvPr>
          <p:cNvSpPr txBox="1"/>
          <p:nvPr/>
        </p:nvSpPr>
        <p:spPr>
          <a:xfrm>
            <a:off x="10180320" y="2557641"/>
            <a:ext cx="1905000" cy="553998"/>
          </a:xfrm>
          <a:prstGeom prst="rect">
            <a:avLst/>
          </a:prstGeom>
          <a:noFill/>
        </p:spPr>
        <p:txBody>
          <a:bodyPr wrap="square" rtlCol="0">
            <a:spAutoFit/>
          </a:bodyPr>
          <a:lstStyle/>
          <a:p>
            <a:r>
              <a:rPr lang="en-US" sz="3000" dirty="0"/>
              <a:t>Frederick</a:t>
            </a:r>
          </a:p>
        </p:txBody>
      </p:sp>
      <p:cxnSp>
        <p:nvCxnSpPr>
          <p:cNvPr id="15" name="Straight Arrow Connector 14">
            <a:extLst>
              <a:ext uri="{FF2B5EF4-FFF2-40B4-BE49-F238E27FC236}">
                <a16:creationId xmlns:a16="http://schemas.microsoft.com/office/drawing/2014/main" id="{8CDE10B9-7468-420D-9593-B278F7529341}"/>
              </a:ext>
            </a:extLst>
          </p:cNvPr>
          <p:cNvCxnSpPr>
            <a:cxnSpLocks/>
          </p:cNvCxnSpPr>
          <p:nvPr/>
        </p:nvCxnSpPr>
        <p:spPr>
          <a:xfrm>
            <a:off x="2011680" y="1844040"/>
            <a:ext cx="2880360" cy="2286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437D5BB-BF12-4474-AADB-AA9D6326FE60}"/>
              </a:ext>
            </a:extLst>
          </p:cNvPr>
          <p:cNvSpPr txBox="1"/>
          <p:nvPr/>
        </p:nvSpPr>
        <p:spPr>
          <a:xfrm>
            <a:off x="11430" y="1567041"/>
            <a:ext cx="1905000" cy="553998"/>
          </a:xfrm>
          <a:prstGeom prst="rect">
            <a:avLst/>
          </a:prstGeom>
          <a:noFill/>
        </p:spPr>
        <p:txBody>
          <a:bodyPr wrap="square" rtlCol="0">
            <a:spAutoFit/>
          </a:bodyPr>
          <a:lstStyle/>
          <a:p>
            <a:pPr algn="r"/>
            <a:r>
              <a:rPr lang="en-US" sz="3000" dirty="0"/>
              <a:t>Jingyan</a:t>
            </a:r>
          </a:p>
        </p:txBody>
      </p:sp>
      <p:cxnSp>
        <p:nvCxnSpPr>
          <p:cNvPr id="20" name="Straight Arrow Connector 19">
            <a:extLst>
              <a:ext uri="{FF2B5EF4-FFF2-40B4-BE49-F238E27FC236}">
                <a16:creationId xmlns:a16="http://schemas.microsoft.com/office/drawing/2014/main" id="{258772B2-5246-4F50-A7B9-2FF5BC46BA1E}"/>
              </a:ext>
            </a:extLst>
          </p:cNvPr>
          <p:cNvCxnSpPr>
            <a:cxnSpLocks/>
          </p:cNvCxnSpPr>
          <p:nvPr/>
        </p:nvCxnSpPr>
        <p:spPr>
          <a:xfrm>
            <a:off x="2011680" y="4267200"/>
            <a:ext cx="1440180" cy="1066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9D22B2A-D533-4AC7-B5E3-9A9482E56418}"/>
              </a:ext>
            </a:extLst>
          </p:cNvPr>
          <p:cNvSpPr txBox="1"/>
          <p:nvPr/>
        </p:nvSpPr>
        <p:spPr>
          <a:xfrm>
            <a:off x="106680" y="3990201"/>
            <a:ext cx="1905000" cy="553998"/>
          </a:xfrm>
          <a:prstGeom prst="rect">
            <a:avLst/>
          </a:prstGeom>
          <a:noFill/>
        </p:spPr>
        <p:txBody>
          <a:bodyPr wrap="square" rtlCol="0">
            <a:spAutoFit/>
          </a:bodyPr>
          <a:lstStyle/>
          <a:p>
            <a:pPr algn="r"/>
            <a:r>
              <a:rPr lang="en-US" sz="3000" dirty="0"/>
              <a:t>Tom</a:t>
            </a:r>
          </a:p>
        </p:txBody>
      </p:sp>
    </p:spTree>
    <p:extLst>
      <p:ext uri="{BB962C8B-B14F-4D97-AF65-F5344CB8AC3E}">
        <p14:creationId xmlns:p14="http://schemas.microsoft.com/office/powerpoint/2010/main" val="12137289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31DC3F-FC35-4F22-9239-1D0FBC15048E}"/>
              </a:ext>
            </a:extLst>
          </p:cNvPr>
          <p:cNvSpPr>
            <a:spLocks noGrp="1"/>
          </p:cNvSpPr>
          <p:nvPr>
            <p:ph type="sldNum" sz="quarter" idx="12"/>
          </p:nvPr>
        </p:nvSpPr>
        <p:spPr/>
        <p:txBody>
          <a:bodyPr/>
          <a:lstStyle/>
          <a:p>
            <a:fld id="{A5686A01-FA10-4E06-92C7-92734750F4C6}" type="slidenum">
              <a:rPr lang="en-US" smtClean="0"/>
              <a:t>30</a:t>
            </a:fld>
            <a:endParaRPr lang="en-US"/>
          </a:p>
        </p:txBody>
      </p:sp>
      <p:pic>
        <p:nvPicPr>
          <p:cNvPr id="9" name="Picture 8">
            <a:extLst>
              <a:ext uri="{FF2B5EF4-FFF2-40B4-BE49-F238E27FC236}">
                <a16:creationId xmlns:a16="http://schemas.microsoft.com/office/drawing/2014/main" id="{78D59013-29EF-4D39-A677-84EFF217DEA2}"/>
              </a:ext>
            </a:extLst>
          </p:cNvPr>
          <p:cNvPicPr>
            <a:picLocks noChangeAspect="1"/>
          </p:cNvPicPr>
          <p:nvPr/>
        </p:nvPicPr>
        <p:blipFill>
          <a:blip r:embed="rId3"/>
          <a:stretch>
            <a:fillRect/>
          </a:stretch>
        </p:blipFill>
        <p:spPr>
          <a:xfrm>
            <a:off x="834795" y="1035928"/>
            <a:ext cx="10522410" cy="5822072"/>
          </a:xfrm>
          <a:prstGeom prst="rect">
            <a:avLst/>
          </a:prstGeom>
        </p:spPr>
      </p:pic>
      <p:sp>
        <p:nvSpPr>
          <p:cNvPr id="10" name="Rectangle 9">
            <a:extLst>
              <a:ext uri="{FF2B5EF4-FFF2-40B4-BE49-F238E27FC236}">
                <a16:creationId xmlns:a16="http://schemas.microsoft.com/office/drawing/2014/main" id="{5CA86D7E-E9B4-404B-B490-A7D3FB823C6D}"/>
              </a:ext>
            </a:extLst>
          </p:cNvPr>
          <p:cNvSpPr/>
          <p:nvPr/>
        </p:nvSpPr>
        <p:spPr>
          <a:xfrm>
            <a:off x="0" y="6492874"/>
            <a:ext cx="12192000" cy="369332"/>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schemeClr val="bg1"/>
                </a:solidFill>
                <a:effectLst/>
                <a:uLnTx/>
                <a:uFillTx/>
              </a:rPr>
              <a:t>Source</a:t>
            </a:r>
            <a:r>
              <a:rPr kumimoji="0" lang="de-DE" sz="1800" b="0" i="1" u="none" strike="noStrike" kern="0" cap="none" spc="0" normalizeH="0" baseline="0" noProof="0" dirty="0">
                <a:ln>
                  <a:noFill/>
                </a:ln>
                <a:solidFill>
                  <a:schemeClr val="bg1"/>
                </a:solidFill>
                <a:effectLst/>
                <a:uLnTx/>
                <a:uFillTx/>
              </a:rPr>
              <a:t>: </a:t>
            </a:r>
            <a:r>
              <a:rPr kumimoji="0" lang="en-US" sz="1800" b="0" i="1" u="none" strike="noStrike" kern="0" cap="none" spc="0" normalizeH="0" baseline="0" noProof="0" dirty="0">
                <a:ln>
                  <a:noFill/>
                </a:ln>
                <a:solidFill>
                  <a:schemeClr val="bg1"/>
                </a:solidFill>
                <a:effectLst/>
                <a:uLnTx/>
                <a:uFillTx/>
              </a:rPr>
              <a:t>www.javatpoint.com</a:t>
            </a:r>
          </a:p>
        </p:txBody>
      </p:sp>
      <p:sp>
        <p:nvSpPr>
          <p:cNvPr id="11" name="TextBox 10">
            <a:extLst>
              <a:ext uri="{FF2B5EF4-FFF2-40B4-BE49-F238E27FC236}">
                <a16:creationId xmlns:a16="http://schemas.microsoft.com/office/drawing/2014/main" id="{2E5D9CB4-7596-455D-A5EB-30A0D11BBDDF}"/>
              </a:ext>
            </a:extLst>
          </p:cNvPr>
          <p:cNvSpPr txBox="1"/>
          <p:nvPr/>
        </p:nvSpPr>
        <p:spPr>
          <a:xfrm>
            <a:off x="1157468" y="5637135"/>
            <a:ext cx="4838219" cy="553998"/>
          </a:xfrm>
          <a:prstGeom prst="rect">
            <a:avLst/>
          </a:prstGeom>
          <a:noFill/>
        </p:spPr>
        <p:txBody>
          <a:bodyPr wrap="square" rtlCol="0">
            <a:spAutoFit/>
          </a:bodyPr>
          <a:lstStyle/>
          <a:p>
            <a:pPr algn="ctr"/>
            <a:r>
              <a:rPr lang="en-US" sz="3000" b="1" dirty="0">
                <a:solidFill>
                  <a:schemeClr val="bg1"/>
                </a:solidFill>
              </a:rPr>
              <a:t>Categorical</a:t>
            </a:r>
            <a:r>
              <a:rPr lang="en-US" sz="3000" dirty="0">
                <a:solidFill>
                  <a:schemeClr val="bg1"/>
                </a:solidFill>
              </a:rPr>
              <a:t> variables</a:t>
            </a:r>
          </a:p>
        </p:txBody>
      </p:sp>
      <p:sp>
        <p:nvSpPr>
          <p:cNvPr id="12" name="TextBox 11">
            <a:extLst>
              <a:ext uri="{FF2B5EF4-FFF2-40B4-BE49-F238E27FC236}">
                <a16:creationId xmlns:a16="http://schemas.microsoft.com/office/drawing/2014/main" id="{86C8809E-EB8A-42AC-AA3B-2117797470B4}"/>
              </a:ext>
            </a:extLst>
          </p:cNvPr>
          <p:cNvSpPr txBox="1"/>
          <p:nvPr/>
        </p:nvSpPr>
        <p:spPr>
          <a:xfrm>
            <a:off x="6318361" y="5637741"/>
            <a:ext cx="4943806" cy="553998"/>
          </a:xfrm>
          <a:prstGeom prst="rect">
            <a:avLst/>
          </a:prstGeom>
          <a:noFill/>
        </p:spPr>
        <p:txBody>
          <a:bodyPr wrap="square" rtlCol="0">
            <a:spAutoFit/>
          </a:bodyPr>
          <a:lstStyle/>
          <a:p>
            <a:pPr algn="ctr"/>
            <a:r>
              <a:rPr lang="en-US" sz="3000" b="1" dirty="0">
                <a:solidFill>
                  <a:schemeClr val="bg1"/>
                </a:solidFill>
              </a:rPr>
              <a:t>Continuous</a:t>
            </a:r>
            <a:r>
              <a:rPr lang="en-US" sz="3000" dirty="0">
                <a:solidFill>
                  <a:schemeClr val="bg1"/>
                </a:solidFill>
              </a:rPr>
              <a:t> variables</a:t>
            </a:r>
          </a:p>
        </p:txBody>
      </p:sp>
      <p:pic>
        <p:nvPicPr>
          <p:cNvPr id="13" name="Picture 12" descr="Icon&#10;&#10;Description automatically generated">
            <a:extLst>
              <a:ext uri="{FF2B5EF4-FFF2-40B4-BE49-F238E27FC236}">
                <a16:creationId xmlns:a16="http://schemas.microsoft.com/office/drawing/2014/main" id="{3B596251-4B97-45E8-ADB9-CD29770805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019" y="1031722"/>
            <a:ext cx="1222834" cy="1222834"/>
          </a:xfrm>
          <a:prstGeom prst="rect">
            <a:avLst/>
          </a:prstGeom>
        </p:spPr>
      </p:pic>
    </p:spTree>
    <p:extLst>
      <p:ext uri="{BB962C8B-B14F-4D97-AF65-F5344CB8AC3E}">
        <p14:creationId xmlns:p14="http://schemas.microsoft.com/office/powerpoint/2010/main" val="22588030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C9436-0AEB-406D-80FB-D1067D7A4402}"/>
              </a:ext>
            </a:extLst>
          </p:cNvPr>
          <p:cNvSpPr>
            <a:spLocks noGrp="1"/>
          </p:cNvSpPr>
          <p:nvPr>
            <p:ph type="title"/>
          </p:nvPr>
        </p:nvSpPr>
        <p:spPr>
          <a:xfrm>
            <a:off x="-2" y="1042633"/>
            <a:ext cx="12192000" cy="1156558"/>
          </a:xfrm>
        </p:spPr>
        <p:txBody>
          <a:bodyPr/>
          <a:lstStyle/>
          <a:p>
            <a:r>
              <a:rPr lang="en-US" dirty="0"/>
              <a:t>Binary Classification</a:t>
            </a:r>
          </a:p>
        </p:txBody>
      </p:sp>
      <p:sp>
        <p:nvSpPr>
          <p:cNvPr id="3" name="Slide Number Placeholder 2">
            <a:extLst>
              <a:ext uri="{FF2B5EF4-FFF2-40B4-BE49-F238E27FC236}">
                <a16:creationId xmlns:a16="http://schemas.microsoft.com/office/drawing/2014/main" id="{DCA877D2-CC29-46D0-8872-1CC09CD23831}"/>
              </a:ext>
            </a:extLst>
          </p:cNvPr>
          <p:cNvSpPr>
            <a:spLocks noGrp="1"/>
          </p:cNvSpPr>
          <p:nvPr>
            <p:ph type="sldNum" sz="quarter" idx="12"/>
          </p:nvPr>
        </p:nvSpPr>
        <p:spPr/>
        <p:txBody>
          <a:bodyPr/>
          <a:lstStyle/>
          <a:p>
            <a:fld id="{A5686A01-FA10-4E06-92C7-92734750F4C6}" type="slidenum">
              <a:rPr lang="en-US" smtClean="0"/>
              <a:t>31</a:t>
            </a:fld>
            <a:endParaRPr lang="en-US"/>
          </a:p>
        </p:txBody>
      </p:sp>
      <p:pic>
        <p:nvPicPr>
          <p:cNvPr id="5" name="Picture 4" descr="Graphical user interface, text&#10;&#10;Description automatically generated">
            <a:extLst>
              <a:ext uri="{FF2B5EF4-FFF2-40B4-BE49-F238E27FC236}">
                <a16:creationId xmlns:a16="http://schemas.microsoft.com/office/drawing/2014/main" id="{00A2FC8F-770F-4023-8579-D1EA72A9FE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4835" y="2199191"/>
            <a:ext cx="8282326" cy="4658809"/>
          </a:xfrm>
          <a:prstGeom prst="rect">
            <a:avLst/>
          </a:prstGeom>
        </p:spPr>
      </p:pic>
      <p:sp>
        <p:nvSpPr>
          <p:cNvPr id="6" name="Rectangle 5">
            <a:extLst>
              <a:ext uri="{FF2B5EF4-FFF2-40B4-BE49-F238E27FC236}">
                <a16:creationId xmlns:a16="http://schemas.microsoft.com/office/drawing/2014/main" id="{83BE9D7A-2EBE-4254-A300-A4D5A358B9E7}"/>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a:ln>
                  <a:noFill/>
                </a:ln>
                <a:effectLst/>
                <a:uLnTx/>
                <a:uFillTx/>
              </a:rPr>
              <a:t>WXYZ Detroit</a:t>
            </a:r>
          </a:p>
        </p:txBody>
      </p:sp>
    </p:spTree>
    <p:extLst>
      <p:ext uri="{BB962C8B-B14F-4D97-AF65-F5344CB8AC3E}">
        <p14:creationId xmlns:p14="http://schemas.microsoft.com/office/powerpoint/2010/main" val="31895800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8E5B5-EDB0-43B2-A3E4-5FDF871E3024}"/>
              </a:ext>
            </a:extLst>
          </p:cNvPr>
          <p:cNvSpPr>
            <a:spLocks noGrp="1"/>
          </p:cNvSpPr>
          <p:nvPr>
            <p:ph type="title"/>
          </p:nvPr>
        </p:nvSpPr>
        <p:spPr>
          <a:xfrm>
            <a:off x="-2" y="1042632"/>
            <a:ext cx="12192000" cy="1492224"/>
          </a:xfrm>
        </p:spPr>
        <p:txBody>
          <a:bodyPr>
            <a:normAutofit/>
          </a:bodyPr>
          <a:lstStyle/>
          <a:p>
            <a:r>
              <a:rPr lang="en-US" dirty="0"/>
              <a:t>How can we frame realistic physical questions in a way that can be handled with a binary classifier?</a:t>
            </a:r>
          </a:p>
        </p:txBody>
      </p:sp>
      <p:sp>
        <p:nvSpPr>
          <p:cNvPr id="3" name="Slide Number Placeholder 2">
            <a:extLst>
              <a:ext uri="{FF2B5EF4-FFF2-40B4-BE49-F238E27FC236}">
                <a16:creationId xmlns:a16="http://schemas.microsoft.com/office/drawing/2014/main" id="{F35496C1-22F6-4DB7-A2F8-D2990EE95E3F}"/>
              </a:ext>
            </a:extLst>
          </p:cNvPr>
          <p:cNvSpPr>
            <a:spLocks noGrp="1"/>
          </p:cNvSpPr>
          <p:nvPr>
            <p:ph type="sldNum" sz="quarter" idx="12"/>
          </p:nvPr>
        </p:nvSpPr>
        <p:spPr/>
        <p:txBody>
          <a:bodyPr/>
          <a:lstStyle/>
          <a:p>
            <a:fld id="{A5686A01-FA10-4E06-92C7-92734750F4C6}" type="slidenum">
              <a:rPr lang="en-US" smtClean="0"/>
              <a:t>32</a:t>
            </a:fld>
            <a:endParaRPr lang="en-US"/>
          </a:p>
        </p:txBody>
      </p:sp>
      <p:pic>
        <p:nvPicPr>
          <p:cNvPr id="4" name="Picture 3" descr="Icon&#10;&#10;Description automatically generated">
            <a:extLst>
              <a:ext uri="{FF2B5EF4-FFF2-40B4-BE49-F238E27FC236}">
                <a16:creationId xmlns:a16="http://schemas.microsoft.com/office/drawing/2014/main" id="{CB7661B0-74C7-43C6-9FA2-CD50C26BD3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019" y="1031722"/>
            <a:ext cx="820227" cy="820227"/>
          </a:xfrm>
          <a:prstGeom prst="rect">
            <a:avLst/>
          </a:prstGeom>
        </p:spPr>
      </p:pic>
      <p:pic>
        <p:nvPicPr>
          <p:cNvPr id="6" name="Picture 5">
            <a:extLst>
              <a:ext uri="{FF2B5EF4-FFF2-40B4-BE49-F238E27FC236}">
                <a16:creationId xmlns:a16="http://schemas.microsoft.com/office/drawing/2014/main" id="{3C0F9B38-7415-45C8-93FE-1450C7238741}"/>
              </a:ext>
            </a:extLst>
          </p:cNvPr>
          <p:cNvPicPr>
            <a:picLocks noChangeAspect="1"/>
          </p:cNvPicPr>
          <p:nvPr/>
        </p:nvPicPr>
        <p:blipFill>
          <a:blip r:embed="rId3"/>
          <a:stretch>
            <a:fillRect/>
          </a:stretch>
        </p:blipFill>
        <p:spPr>
          <a:xfrm>
            <a:off x="-2" y="2529456"/>
            <a:ext cx="7294024" cy="4323144"/>
          </a:xfrm>
          <a:prstGeom prst="rect">
            <a:avLst/>
          </a:prstGeom>
        </p:spPr>
      </p:pic>
      <p:sp>
        <p:nvSpPr>
          <p:cNvPr id="7" name="TextBox 6">
            <a:extLst>
              <a:ext uri="{FF2B5EF4-FFF2-40B4-BE49-F238E27FC236}">
                <a16:creationId xmlns:a16="http://schemas.microsoft.com/office/drawing/2014/main" id="{5B9ADC0B-4DD0-4797-B8A3-96D855BD3D65}"/>
              </a:ext>
            </a:extLst>
          </p:cNvPr>
          <p:cNvSpPr txBox="1"/>
          <p:nvPr/>
        </p:nvSpPr>
        <p:spPr>
          <a:xfrm>
            <a:off x="7315200" y="2545766"/>
            <a:ext cx="4876798" cy="3323987"/>
          </a:xfrm>
          <a:prstGeom prst="rect">
            <a:avLst/>
          </a:prstGeom>
          <a:noFill/>
        </p:spPr>
        <p:txBody>
          <a:bodyPr wrap="square" rtlCol="0">
            <a:spAutoFit/>
          </a:bodyPr>
          <a:lstStyle/>
          <a:p>
            <a:pPr algn="l"/>
            <a:r>
              <a:rPr lang="en-US" sz="3000" u="sng" dirty="0"/>
              <a:t>Realistic question</a:t>
            </a:r>
            <a:r>
              <a:rPr lang="en-US" sz="3000" dirty="0"/>
              <a:t>:</a:t>
            </a:r>
          </a:p>
          <a:p>
            <a:pPr algn="l"/>
            <a:r>
              <a:rPr lang="en-US" sz="3000" dirty="0"/>
              <a:t>Where is it possible to improve forecasts?</a:t>
            </a:r>
          </a:p>
          <a:p>
            <a:pPr algn="l"/>
            <a:endParaRPr lang="en-US" sz="3000" dirty="0"/>
          </a:p>
          <a:p>
            <a:pPr algn="l"/>
            <a:r>
              <a:rPr lang="en-US" sz="3000" u="sng" dirty="0"/>
              <a:t>Binary classifier</a:t>
            </a:r>
            <a:r>
              <a:rPr lang="en-US" sz="3000" dirty="0"/>
              <a:t>:</a:t>
            </a:r>
          </a:p>
          <a:p>
            <a:pPr algn="l"/>
            <a:r>
              <a:rPr lang="en-US" sz="3000" dirty="0"/>
              <a:t>Based on Tropics, will there be an atmospheric river?</a:t>
            </a:r>
          </a:p>
        </p:txBody>
      </p:sp>
      <p:sp>
        <p:nvSpPr>
          <p:cNvPr id="8" name="Rectangle 7">
            <a:extLst>
              <a:ext uri="{FF2B5EF4-FFF2-40B4-BE49-F238E27FC236}">
                <a16:creationId xmlns:a16="http://schemas.microsoft.com/office/drawing/2014/main" id="{AE25C29B-0C34-4AA4-8225-3C05EB02F95F}"/>
              </a:ext>
            </a:extLst>
          </p:cNvPr>
          <p:cNvSpPr/>
          <p:nvPr/>
        </p:nvSpPr>
        <p:spPr>
          <a:xfrm>
            <a:off x="7304610" y="6211669"/>
            <a:ext cx="4897978" cy="646331"/>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a:ln>
                  <a:noFill/>
                </a:ln>
                <a:effectLst/>
                <a:uLnTx/>
                <a:uFillTx/>
              </a:rPr>
              <a:t>Windows of Opportunity for </a:t>
            </a:r>
            <a:br>
              <a:rPr kumimoji="0" lang="en-US" sz="1800" b="0" i="1" u="none" strike="noStrike" kern="0" cap="none" spc="0" normalizeH="0" baseline="0" noProof="0" dirty="0">
                <a:ln>
                  <a:noFill/>
                </a:ln>
                <a:effectLst/>
                <a:uLnTx/>
                <a:uFillTx/>
              </a:rPr>
            </a:br>
            <a:r>
              <a:rPr kumimoji="0" lang="en-US" sz="1800" b="0" i="1" u="none" strike="noStrike" kern="0" cap="none" spc="0" normalizeH="0" baseline="0" noProof="0" dirty="0">
                <a:ln>
                  <a:noFill/>
                </a:ln>
                <a:effectLst/>
                <a:uLnTx/>
                <a:uFillTx/>
              </a:rPr>
              <a:t>Skillful Forecasts (</a:t>
            </a:r>
            <a:r>
              <a:rPr kumimoji="0" lang="en-US" sz="1800" b="0" i="1" u="none" strike="noStrike" kern="0" cap="none" spc="0" normalizeH="0" baseline="0" noProof="0" dirty="0" err="1">
                <a:ln>
                  <a:noFill/>
                </a:ln>
                <a:effectLst/>
                <a:uLnTx/>
                <a:uFillTx/>
              </a:rPr>
              <a:t>Mariotti</a:t>
            </a:r>
            <a:r>
              <a:rPr kumimoji="0" lang="en-US" sz="1800" b="0" i="1" u="none" strike="noStrike" kern="0" cap="none" spc="0" normalizeH="0" baseline="0" noProof="0" dirty="0">
                <a:ln>
                  <a:noFill/>
                </a:ln>
                <a:effectLst/>
                <a:uLnTx/>
                <a:uFillTx/>
              </a:rPr>
              <a:t> et al.)</a:t>
            </a:r>
          </a:p>
        </p:txBody>
      </p:sp>
    </p:spTree>
    <p:extLst>
      <p:ext uri="{BB962C8B-B14F-4D97-AF65-F5344CB8AC3E}">
        <p14:creationId xmlns:p14="http://schemas.microsoft.com/office/powerpoint/2010/main" val="25112302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E3A0A-819E-44E2-9072-EE63F8D33C29}"/>
              </a:ext>
            </a:extLst>
          </p:cNvPr>
          <p:cNvSpPr>
            <a:spLocks noGrp="1"/>
          </p:cNvSpPr>
          <p:nvPr>
            <p:ph type="title"/>
          </p:nvPr>
        </p:nvSpPr>
        <p:spPr/>
        <p:txBody>
          <a:bodyPr/>
          <a:lstStyle/>
          <a:p>
            <a:r>
              <a:rPr lang="en-US" dirty="0">
                <a:latin typeface="+mn-lt"/>
              </a:rPr>
              <a:t>Multiclass </a:t>
            </a:r>
            <a:r>
              <a:rPr lang="en-US" dirty="0">
                <a:latin typeface="+mn-lt"/>
                <a:cs typeface="Times New Roman" panose="02020603050405020304" pitchFamily="18" charset="0"/>
              </a:rPr>
              <a:t>≠ Multilabel &lt; Multioutput</a:t>
            </a:r>
            <a:endParaRPr lang="en-US" dirty="0">
              <a:latin typeface="+mn-lt"/>
            </a:endParaRPr>
          </a:p>
        </p:txBody>
      </p:sp>
      <p:sp>
        <p:nvSpPr>
          <p:cNvPr id="3" name="Slide Number Placeholder 2">
            <a:extLst>
              <a:ext uri="{FF2B5EF4-FFF2-40B4-BE49-F238E27FC236}">
                <a16:creationId xmlns:a16="http://schemas.microsoft.com/office/drawing/2014/main" id="{EA5A5C8D-6EB0-4554-B24A-8914A4BBFA45}"/>
              </a:ext>
            </a:extLst>
          </p:cNvPr>
          <p:cNvSpPr>
            <a:spLocks noGrp="1"/>
          </p:cNvSpPr>
          <p:nvPr>
            <p:ph type="sldNum" sz="quarter" idx="12"/>
          </p:nvPr>
        </p:nvSpPr>
        <p:spPr/>
        <p:txBody>
          <a:bodyPr/>
          <a:lstStyle/>
          <a:p>
            <a:fld id="{A5686A01-FA10-4E06-92C7-92734750F4C6}" type="slidenum">
              <a:rPr lang="en-US" smtClean="0"/>
              <a:t>33</a:t>
            </a:fld>
            <a:endParaRPr lang="en-US"/>
          </a:p>
        </p:txBody>
      </p:sp>
      <p:cxnSp>
        <p:nvCxnSpPr>
          <p:cNvPr id="7" name="Straight Arrow Connector 6">
            <a:extLst>
              <a:ext uri="{FF2B5EF4-FFF2-40B4-BE49-F238E27FC236}">
                <a16:creationId xmlns:a16="http://schemas.microsoft.com/office/drawing/2014/main" id="{3076AF2B-CCBB-46E9-8358-FFB7AB762DAA}"/>
              </a:ext>
            </a:extLst>
          </p:cNvPr>
          <p:cNvCxnSpPr>
            <a:cxnSpLocks/>
          </p:cNvCxnSpPr>
          <p:nvPr/>
        </p:nvCxnSpPr>
        <p:spPr>
          <a:xfrm flipH="1">
            <a:off x="2466753" y="2095018"/>
            <a:ext cx="623688" cy="364067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BB21D23-11EC-451E-A4C7-21644A4DF686}"/>
              </a:ext>
            </a:extLst>
          </p:cNvPr>
          <p:cNvSpPr txBox="1"/>
          <p:nvPr/>
        </p:nvSpPr>
        <p:spPr>
          <a:xfrm>
            <a:off x="23149" y="5830600"/>
            <a:ext cx="4467828" cy="1015663"/>
          </a:xfrm>
          <a:prstGeom prst="rect">
            <a:avLst/>
          </a:prstGeom>
          <a:noFill/>
        </p:spPr>
        <p:txBody>
          <a:bodyPr wrap="square" rtlCol="0">
            <a:spAutoFit/>
          </a:bodyPr>
          <a:lstStyle/>
          <a:p>
            <a:pPr algn="l"/>
            <a:r>
              <a:rPr lang="en-US" sz="3000" dirty="0"/>
              <a:t>Assign to one of several mutually-exclusive classes</a:t>
            </a:r>
          </a:p>
        </p:txBody>
      </p:sp>
      <p:cxnSp>
        <p:nvCxnSpPr>
          <p:cNvPr id="13" name="Straight Arrow Connector 12">
            <a:extLst>
              <a:ext uri="{FF2B5EF4-FFF2-40B4-BE49-F238E27FC236}">
                <a16:creationId xmlns:a16="http://schemas.microsoft.com/office/drawing/2014/main" id="{387FE50B-A576-434F-A17B-D82C125C6F74}"/>
              </a:ext>
            </a:extLst>
          </p:cNvPr>
          <p:cNvCxnSpPr>
            <a:cxnSpLocks/>
          </p:cNvCxnSpPr>
          <p:nvPr/>
        </p:nvCxnSpPr>
        <p:spPr>
          <a:xfrm flipH="1">
            <a:off x="5754600" y="2095018"/>
            <a:ext cx="180347" cy="66746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A04229A-FCCF-4138-94AF-99D0F573FCE6}"/>
              </a:ext>
            </a:extLst>
          </p:cNvPr>
          <p:cNvSpPr txBox="1"/>
          <p:nvPr/>
        </p:nvSpPr>
        <p:spPr>
          <a:xfrm>
            <a:off x="3388514" y="2750743"/>
            <a:ext cx="4467828" cy="1938992"/>
          </a:xfrm>
          <a:prstGeom prst="rect">
            <a:avLst/>
          </a:prstGeom>
          <a:noFill/>
        </p:spPr>
        <p:txBody>
          <a:bodyPr wrap="square" rtlCol="0">
            <a:spAutoFit/>
          </a:bodyPr>
          <a:lstStyle/>
          <a:p>
            <a:pPr algn="ctr"/>
            <a:r>
              <a:rPr lang="en-US" sz="3000" dirty="0"/>
              <a:t>Assign several non mutually-exclusive </a:t>
            </a:r>
            <a:br>
              <a:rPr lang="en-US" sz="3000" dirty="0"/>
            </a:br>
            <a:r>
              <a:rPr lang="en-US" sz="3000" dirty="0"/>
              <a:t>labels (true/false) </a:t>
            </a:r>
            <a:br>
              <a:rPr lang="en-US" sz="3000" dirty="0"/>
            </a:br>
            <a:r>
              <a:rPr lang="en-US" sz="3000" dirty="0"/>
              <a:t>to each instance</a:t>
            </a:r>
          </a:p>
        </p:txBody>
      </p:sp>
      <p:cxnSp>
        <p:nvCxnSpPr>
          <p:cNvPr id="20" name="Straight Arrow Connector 19">
            <a:extLst>
              <a:ext uri="{FF2B5EF4-FFF2-40B4-BE49-F238E27FC236}">
                <a16:creationId xmlns:a16="http://schemas.microsoft.com/office/drawing/2014/main" id="{C6398D00-6102-4E3C-8381-9FBDE6CB6F29}"/>
              </a:ext>
            </a:extLst>
          </p:cNvPr>
          <p:cNvCxnSpPr>
            <a:cxnSpLocks/>
            <a:endCxn id="22" idx="0"/>
          </p:cNvCxnSpPr>
          <p:nvPr/>
        </p:nvCxnSpPr>
        <p:spPr>
          <a:xfrm>
            <a:off x="9051403" y="2013995"/>
            <a:ext cx="1038853" cy="74848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880E6D8-0122-48CE-92A2-04C08A495E80}"/>
              </a:ext>
            </a:extLst>
          </p:cNvPr>
          <p:cNvSpPr txBox="1"/>
          <p:nvPr/>
        </p:nvSpPr>
        <p:spPr>
          <a:xfrm>
            <a:off x="7856342" y="2762480"/>
            <a:ext cx="4467828" cy="1938992"/>
          </a:xfrm>
          <a:prstGeom prst="rect">
            <a:avLst/>
          </a:prstGeom>
          <a:noFill/>
        </p:spPr>
        <p:txBody>
          <a:bodyPr wrap="square" rtlCol="0">
            <a:spAutoFit/>
          </a:bodyPr>
          <a:lstStyle/>
          <a:p>
            <a:pPr algn="ctr"/>
            <a:r>
              <a:rPr lang="en-US" sz="3000" dirty="0"/>
              <a:t>Assign several non mutually exclusive labels </a:t>
            </a:r>
            <a:br>
              <a:rPr lang="en-US" sz="3000" dirty="0"/>
            </a:br>
            <a:r>
              <a:rPr lang="en-US" sz="3000" dirty="0"/>
              <a:t>(several possible values) </a:t>
            </a:r>
            <a:br>
              <a:rPr lang="en-US" sz="3000" dirty="0"/>
            </a:br>
            <a:r>
              <a:rPr lang="en-US" sz="3000" dirty="0"/>
              <a:t>to each instance</a:t>
            </a:r>
          </a:p>
        </p:txBody>
      </p:sp>
      <p:pic>
        <p:nvPicPr>
          <p:cNvPr id="5" name="Picture 4" descr="A picture containing diagram&#10;&#10;Description automatically generated">
            <a:extLst>
              <a:ext uri="{FF2B5EF4-FFF2-40B4-BE49-F238E27FC236}">
                <a16:creationId xmlns:a16="http://schemas.microsoft.com/office/drawing/2014/main" id="{ABB34DAB-6477-427D-BD1D-DD3C4ECD462F}"/>
              </a:ext>
            </a:extLst>
          </p:cNvPr>
          <p:cNvPicPr>
            <a:picLocks noChangeAspect="1"/>
          </p:cNvPicPr>
          <p:nvPr/>
        </p:nvPicPr>
        <p:blipFill rotWithShape="1">
          <a:blip r:embed="rId3">
            <a:extLst>
              <a:ext uri="{28A0092B-C50C-407E-A947-70E740481C1C}">
                <a14:useLocalDpi xmlns:a14="http://schemas.microsoft.com/office/drawing/2010/main" val="0"/>
              </a:ext>
            </a:extLst>
          </a:blip>
          <a:srcRect t="13987"/>
          <a:stretch/>
        </p:blipFill>
        <p:spPr>
          <a:xfrm>
            <a:off x="-2360428" y="3912781"/>
            <a:ext cx="2137144" cy="1822909"/>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B02D27A7-1917-434A-B121-450EFF156E2A}"/>
              </a:ext>
            </a:extLst>
          </p:cNvPr>
          <p:cNvPicPr>
            <a:picLocks noChangeAspect="1"/>
          </p:cNvPicPr>
          <p:nvPr/>
        </p:nvPicPr>
        <p:blipFill rotWithShape="1">
          <a:blip r:embed="rId4">
            <a:extLst>
              <a:ext uri="{28A0092B-C50C-407E-A947-70E740481C1C}">
                <a14:useLocalDpi xmlns:a14="http://schemas.microsoft.com/office/drawing/2010/main" val="0"/>
              </a:ext>
            </a:extLst>
          </a:blip>
          <a:srcRect r="42997"/>
          <a:stretch/>
        </p:blipFill>
        <p:spPr>
          <a:xfrm>
            <a:off x="0" y="3210680"/>
            <a:ext cx="2466753" cy="1960169"/>
          </a:xfrm>
          <a:prstGeom prst="rect">
            <a:avLst/>
          </a:prstGeom>
        </p:spPr>
      </p:pic>
      <p:pic>
        <p:nvPicPr>
          <p:cNvPr id="19" name="Picture 18" descr="Graphical user interface, application&#10;&#10;Description automatically generated">
            <a:extLst>
              <a:ext uri="{FF2B5EF4-FFF2-40B4-BE49-F238E27FC236}">
                <a16:creationId xmlns:a16="http://schemas.microsoft.com/office/drawing/2014/main" id="{68072FBB-87AD-43C1-8458-A25F2F00B91F}"/>
              </a:ext>
            </a:extLst>
          </p:cNvPr>
          <p:cNvPicPr>
            <a:picLocks noChangeAspect="1"/>
          </p:cNvPicPr>
          <p:nvPr/>
        </p:nvPicPr>
        <p:blipFill rotWithShape="1">
          <a:blip r:embed="rId4">
            <a:extLst>
              <a:ext uri="{28A0092B-C50C-407E-A947-70E740481C1C}">
                <a14:useLocalDpi xmlns:a14="http://schemas.microsoft.com/office/drawing/2010/main" val="0"/>
              </a:ext>
            </a:extLst>
          </a:blip>
          <a:srcRect l="55531"/>
          <a:stretch/>
        </p:blipFill>
        <p:spPr>
          <a:xfrm>
            <a:off x="4686028" y="4689735"/>
            <a:ext cx="2137143" cy="2176885"/>
          </a:xfrm>
          <a:prstGeom prst="rect">
            <a:avLst/>
          </a:prstGeom>
        </p:spPr>
      </p:pic>
      <p:sp>
        <p:nvSpPr>
          <p:cNvPr id="21" name="Rectangle 20">
            <a:extLst>
              <a:ext uri="{FF2B5EF4-FFF2-40B4-BE49-F238E27FC236}">
                <a16:creationId xmlns:a16="http://schemas.microsoft.com/office/drawing/2014/main" id="{667871AE-F88F-4EA8-B29C-DA2CF3C9928C}"/>
              </a:ext>
            </a:extLst>
          </p:cNvPr>
          <p:cNvSpPr/>
          <p:nvPr/>
        </p:nvSpPr>
        <p:spPr>
          <a:xfrm>
            <a:off x="7298596" y="6476931"/>
            <a:ext cx="4897978"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Image Source</a:t>
            </a:r>
            <a:r>
              <a:rPr kumimoji="0" lang="de-DE" sz="1800" b="0" i="1" u="none" strike="noStrike" kern="0" cap="none" spc="0" normalizeH="0" baseline="0" noProof="0" dirty="0">
                <a:ln>
                  <a:noFill/>
                </a:ln>
                <a:effectLst/>
                <a:uLnTx/>
                <a:uFillTx/>
              </a:rPr>
              <a:t>: </a:t>
            </a:r>
            <a:r>
              <a:rPr lang="en-US" i="1" dirty="0" err="1"/>
              <a:t>Pritish</a:t>
            </a:r>
            <a:r>
              <a:rPr lang="en-US" i="1" dirty="0"/>
              <a:t> Jadhav, </a:t>
            </a:r>
            <a:r>
              <a:rPr lang="en-US" i="1" dirty="0" err="1"/>
              <a:t>DataDrivenInvestor</a:t>
            </a:r>
            <a:endParaRPr kumimoji="0" lang="en-US" sz="1800" b="0" i="1" u="none" strike="noStrike" kern="0" cap="none" spc="0" normalizeH="0" baseline="0" noProof="0" dirty="0">
              <a:ln>
                <a:noFill/>
              </a:ln>
              <a:effectLst/>
              <a:uLnTx/>
              <a:uFillTx/>
            </a:endParaRPr>
          </a:p>
        </p:txBody>
      </p:sp>
      <p:pic>
        <p:nvPicPr>
          <p:cNvPr id="23" name="Picture 22" descr="Graphical user interface, application&#10;&#10;Description automatically generated">
            <a:extLst>
              <a:ext uri="{FF2B5EF4-FFF2-40B4-BE49-F238E27FC236}">
                <a16:creationId xmlns:a16="http://schemas.microsoft.com/office/drawing/2014/main" id="{151CD0D6-A346-48BE-94B5-D68C7366FEE7}"/>
              </a:ext>
            </a:extLst>
          </p:cNvPr>
          <p:cNvPicPr>
            <a:picLocks noChangeAspect="1"/>
          </p:cNvPicPr>
          <p:nvPr/>
        </p:nvPicPr>
        <p:blipFill rotWithShape="1">
          <a:blip r:embed="rId4">
            <a:extLst>
              <a:ext uri="{28A0092B-C50C-407E-A947-70E740481C1C}">
                <a14:useLocalDpi xmlns:a14="http://schemas.microsoft.com/office/drawing/2010/main" val="0"/>
              </a:ext>
            </a:extLst>
          </a:blip>
          <a:srcRect l="55531" t="57973"/>
          <a:stretch/>
        </p:blipFill>
        <p:spPr>
          <a:xfrm>
            <a:off x="8206099" y="4689735"/>
            <a:ext cx="3768314" cy="1613163"/>
          </a:xfrm>
          <a:prstGeom prst="rect">
            <a:avLst/>
          </a:prstGeom>
        </p:spPr>
      </p:pic>
      <p:pic>
        <p:nvPicPr>
          <p:cNvPr id="24" name="Picture 23" descr="Graphical user interface, application&#10;&#10;Description automatically generated">
            <a:extLst>
              <a:ext uri="{FF2B5EF4-FFF2-40B4-BE49-F238E27FC236}">
                <a16:creationId xmlns:a16="http://schemas.microsoft.com/office/drawing/2014/main" id="{283283B5-6792-40F6-9050-AC57CAA342E5}"/>
              </a:ext>
            </a:extLst>
          </p:cNvPr>
          <p:cNvPicPr>
            <a:picLocks noChangeAspect="1"/>
          </p:cNvPicPr>
          <p:nvPr/>
        </p:nvPicPr>
        <p:blipFill rotWithShape="1">
          <a:blip r:embed="rId4">
            <a:extLst>
              <a:ext uri="{28A0092B-C50C-407E-A947-70E740481C1C}">
                <a14:useLocalDpi xmlns:a14="http://schemas.microsoft.com/office/drawing/2010/main" val="0"/>
              </a:ext>
            </a:extLst>
          </a:blip>
          <a:srcRect l="71659" t="71433" r="19641" b="18748"/>
          <a:stretch/>
        </p:blipFill>
        <p:spPr>
          <a:xfrm>
            <a:off x="8748575" y="5496316"/>
            <a:ext cx="737190" cy="376881"/>
          </a:xfrm>
          <a:prstGeom prst="rect">
            <a:avLst/>
          </a:prstGeom>
        </p:spPr>
      </p:pic>
      <p:pic>
        <p:nvPicPr>
          <p:cNvPr id="27" name="Picture 26" descr="Graphical user interface, application&#10;&#10;Description automatically generated">
            <a:extLst>
              <a:ext uri="{FF2B5EF4-FFF2-40B4-BE49-F238E27FC236}">
                <a16:creationId xmlns:a16="http://schemas.microsoft.com/office/drawing/2014/main" id="{E72051D9-6F3D-4615-AF07-06B77E63611C}"/>
              </a:ext>
            </a:extLst>
          </p:cNvPr>
          <p:cNvPicPr>
            <a:picLocks noChangeAspect="1"/>
          </p:cNvPicPr>
          <p:nvPr/>
        </p:nvPicPr>
        <p:blipFill rotWithShape="1">
          <a:blip r:embed="rId4">
            <a:extLst>
              <a:ext uri="{28A0092B-C50C-407E-A947-70E740481C1C}">
                <a14:useLocalDpi xmlns:a14="http://schemas.microsoft.com/office/drawing/2010/main" val="0"/>
              </a:ext>
            </a:extLst>
          </a:blip>
          <a:srcRect l="71659" t="71433" r="19641" b="18748"/>
          <a:stretch/>
        </p:blipFill>
        <p:spPr>
          <a:xfrm>
            <a:off x="9576209" y="5496315"/>
            <a:ext cx="737190" cy="376881"/>
          </a:xfrm>
          <a:prstGeom prst="rect">
            <a:avLst/>
          </a:prstGeom>
        </p:spPr>
      </p:pic>
      <p:pic>
        <p:nvPicPr>
          <p:cNvPr id="28" name="Picture 27" descr="Graphical user interface, application&#10;&#10;Description automatically generated">
            <a:extLst>
              <a:ext uri="{FF2B5EF4-FFF2-40B4-BE49-F238E27FC236}">
                <a16:creationId xmlns:a16="http://schemas.microsoft.com/office/drawing/2014/main" id="{00C1D040-9FCC-4052-9202-3B209FF6B055}"/>
              </a:ext>
            </a:extLst>
          </p:cNvPr>
          <p:cNvPicPr>
            <a:picLocks noChangeAspect="1"/>
          </p:cNvPicPr>
          <p:nvPr/>
        </p:nvPicPr>
        <p:blipFill rotWithShape="1">
          <a:blip r:embed="rId4">
            <a:extLst>
              <a:ext uri="{28A0092B-C50C-407E-A947-70E740481C1C}">
                <a14:useLocalDpi xmlns:a14="http://schemas.microsoft.com/office/drawing/2010/main" val="0"/>
              </a:ext>
            </a:extLst>
          </a:blip>
          <a:srcRect l="62299" t="72688" r="30091" b="19195"/>
          <a:stretch/>
        </p:blipFill>
        <p:spPr>
          <a:xfrm>
            <a:off x="10478274" y="5548021"/>
            <a:ext cx="644860" cy="311539"/>
          </a:xfrm>
          <a:prstGeom prst="rect">
            <a:avLst/>
          </a:prstGeom>
        </p:spPr>
      </p:pic>
    </p:spTree>
    <p:extLst>
      <p:ext uri="{BB962C8B-B14F-4D97-AF65-F5344CB8AC3E}">
        <p14:creationId xmlns:p14="http://schemas.microsoft.com/office/powerpoint/2010/main" val="18144686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10" presetClass="entr" presetSubtype="0" fill="hold"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10"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p:bldP spid="2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452D1-C9F6-4A08-B382-5AC0FFC9C3BF}"/>
              </a:ext>
            </a:extLst>
          </p:cNvPr>
          <p:cNvSpPr>
            <a:spLocks noGrp="1"/>
          </p:cNvSpPr>
          <p:nvPr>
            <p:ph type="title"/>
          </p:nvPr>
        </p:nvSpPr>
        <p:spPr>
          <a:xfrm>
            <a:off x="-2" y="1042633"/>
            <a:ext cx="12192000" cy="913490"/>
          </a:xfrm>
        </p:spPr>
        <p:txBody>
          <a:bodyPr/>
          <a:lstStyle/>
          <a:p>
            <a:r>
              <a:rPr lang="en-US" dirty="0"/>
              <a:t>2) What is a cost/loss/error function?</a:t>
            </a:r>
          </a:p>
        </p:txBody>
      </p:sp>
      <p:sp>
        <p:nvSpPr>
          <p:cNvPr id="3" name="Slide Number Placeholder 2">
            <a:extLst>
              <a:ext uri="{FF2B5EF4-FFF2-40B4-BE49-F238E27FC236}">
                <a16:creationId xmlns:a16="http://schemas.microsoft.com/office/drawing/2014/main" id="{AD18B6AF-E664-4EC2-962C-9D67B11AFBE7}"/>
              </a:ext>
            </a:extLst>
          </p:cNvPr>
          <p:cNvSpPr>
            <a:spLocks noGrp="1"/>
          </p:cNvSpPr>
          <p:nvPr>
            <p:ph type="sldNum" sz="quarter" idx="12"/>
          </p:nvPr>
        </p:nvSpPr>
        <p:spPr/>
        <p:txBody>
          <a:bodyPr/>
          <a:lstStyle/>
          <a:p>
            <a:fld id="{A5686A01-FA10-4E06-92C7-92734750F4C6}" type="slidenum">
              <a:rPr lang="en-US" smtClean="0"/>
              <a:t>34</a:t>
            </a:fld>
            <a:endParaRPr lang="en-US"/>
          </a:p>
        </p:txBody>
      </p:sp>
      <p:sp>
        <p:nvSpPr>
          <p:cNvPr id="4" name="TextBox 3">
            <a:extLst>
              <a:ext uri="{FF2B5EF4-FFF2-40B4-BE49-F238E27FC236}">
                <a16:creationId xmlns:a16="http://schemas.microsoft.com/office/drawing/2014/main" id="{14BCE186-006C-4F21-B2AD-9B88791AD6A8}"/>
              </a:ext>
            </a:extLst>
          </p:cNvPr>
          <p:cNvSpPr txBox="1"/>
          <p:nvPr/>
        </p:nvSpPr>
        <p:spPr>
          <a:xfrm>
            <a:off x="-2" y="2118167"/>
            <a:ext cx="12072397" cy="1477328"/>
          </a:xfrm>
          <a:prstGeom prst="rect">
            <a:avLst/>
          </a:prstGeom>
          <a:noFill/>
        </p:spPr>
        <p:txBody>
          <a:bodyPr wrap="square" rtlCol="0">
            <a:spAutoFit/>
          </a:bodyPr>
          <a:lstStyle/>
          <a:p>
            <a:pPr algn="l"/>
            <a:r>
              <a:rPr lang="en-US" sz="3000" dirty="0"/>
              <a:t>Function: (Predictions, [Truth], [Inputs])         (Cost/Loss/Error to minimize)</a:t>
            </a:r>
          </a:p>
          <a:p>
            <a:pPr algn="l"/>
            <a:endParaRPr lang="en-US" sz="3000" dirty="0"/>
          </a:p>
          <a:p>
            <a:pPr algn="l"/>
            <a:r>
              <a:rPr lang="en-US" sz="3000" dirty="0"/>
              <a:t>For complex data, usually minimized using gradient descent:</a:t>
            </a:r>
          </a:p>
        </p:txBody>
      </p:sp>
      <p:pic>
        <p:nvPicPr>
          <p:cNvPr id="8" name="Picture 7" descr="\documentclass{article}&#10;\usepackage{amsmath,xcolor}&#10;\pagestyle{empty}&#10;\begin{document}&#10;&#10;&#10;$\textcolor{white}{\mapsto} $&#10;&#10;\end{document}" title="IguanaTex Bitmap Display">
            <a:extLst>
              <a:ext uri="{FF2B5EF4-FFF2-40B4-BE49-F238E27FC236}">
                <a16:creationId xmlns:a16="http://schemas.microsoft.com/office/drawing/2014/main" id="{58EFA017-8CED-4C58-A08F-B9815214A67D}"/>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6333285" y="2234194"/>
            <a:ext cx="550538" cy="321944"/>
          </a:xfrm>
          <a:prstGeom prst="rect">
            <a:avLst/>
          </a:prstGeom>
        </p:spPr>
      </p:pic>
      <p:pic>
        <p:nvPicPr>
          <p:cNvPr id="10" name="Picture 9">
            <a:extLst>
              <a:ext uri="{FF2B5EF4-FFF2-40B4-BE49-F238E27FC236}">
                <a16:creationId xmlns:a16="http://schemas.microsoft.com/office/drawing/2014/main" id="{957CBBA7-C54F-4AB2-A111-E0EA64D405F6}"/>
              </a:ext>
            </a:extLst>
          </p:cNvPr>
          <p:cNvPicPr>
            <a:picLocks noChangeAspect="1"/>
          </p:cNvPicPr>
          <p:nvPr/>
        </p:nvPicPr>
        <p:blipFill>
          <a:blip r:embed="rId5"/>
          <a:stretch>
            <a:fillRect/>
          </a:stretch>
        </p:blipFill>
        <p:spPr>
          <a:xfrm>
            <a:off x="3348296" y="3711522"/>
            <a:ext cx="5495407" cy="3136156"/>
          </a:xfrm>
          <a:prstGeom prst="rect">
            <a:avLst/>
          </a:prstGeom>
        </p:spPr>
      </p:pic>
      <p:pic>
        <p:nvPicPr>
          <p:cNvPr id="7" name="Picture 6" descr="Icon&#10;&#10;Description automatically generated">
            <a:extLst>
              <a:ext uri="{FF2B5EF4-FFF2-40B4-BE49-F238E27FC236}">
                <a16:creationId xmlns:a16="http://schemas.microsoft.com/office/drawing/2014/main" id="{AD511054-B7FD-42E7-8CDB-1930483A4C3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4019" y="1031722"/>
            <a:ext cx="1222834" cy="1222834"/>
          </a:xfrm>
          <a:prstGeom prst="rect">
            <a:avLst/>
          </a:prstGeom>
        </p:spPr>
      </p:pic>
    </p:spTree>
    <p:extLst>
      <p:ext uri="{BB962C8B-B14F-4D97-AF65-F5344CB8AC3E}">
        <p14:creationId xmlns:p14="http://schemas.microsoft.com/office/powerpoint/2010/main" val="31787435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1292D-73FE-45D6-84CA-DFDC02F0CDB5}"/>
              </a:ext>
            </a:extLst>
          </p:cNvPr>
          <p:cNvSpPr>
            <a:spLocks noGrp="1"/>
          </p:cNvSpPr>
          <p:nvPr>
            <p:ph type="title"/>
          </p:nvPr>
        </p:nvSpPr>
        <p:spPr>
          <a:xfrm>
            <a:off x="-2" y="1042632"/>
            <a:ext cx="12192000" cy="1417379"/>
          </a:xfrm>
        </p:spPr>
        <p:txBody>
          <a:bodyPr>
            <a:normAutofit/>
          </a:bodyPr>
          <a:lstStyle/>
          <a:p>
            <a:r>
              <a:rPr lang="en-US" dirty="0"/>
              <a:t>2) Example for binary classification:</a:t>
            </a:r>
            <a:br>
              <a:rPr lang="en-US" dirty="0"/>
            </a:br>
            <a:r>
              <a:rPr lang="en-US" dirty="0"/>
              <a:t>Binary Cross-Entropy</a:t>
            </a:r>
          </a:p>
        </p:txBody>
      </p:sp>
      <p:sp>
        <p:nvSpPr>
          <p:cNvPr id="3" name="Slide Number Placeholder 2">
            <a:extLst>
              <a:ext uri="{FF2B5EF4-FFF2-40B4-BE49-F238E27FC236}">
                <a16:creationId xmlns:a16="http://schemas.microsoft.com/office/drawing/2014/main" id="{9DC542B8-F682-4F68-8CD8-C189AFAAA435}"/>
              </a:ext>
            </a:extLst>
          </p:cNvPr>
          <p:cNvSpPr>
            <a:spLocks noGrp="1"/>
          </p:cNvSpPr>
          <p:nvPr>
            <p:ph type="sldNum" sz="quarter" idx="12"/>
          </p:nvPr>
        </p:nvSpPr>
        <p:spPr/>
        <p:txBody>
          <a:bodyPr/>
          <a:lstStyle/>
          <a:p>
            <a:fld id="{A5686A01-FA10-4E06-92C7-92734750F4C6}" type="slidenum">
              <a:rPr lang="en-US" smtClean="0"/>
              <a:t>35</a:t>
            </a:fld>
            <a:endParaRPr lang="en-US"/>
          </a:p>
        </p:txBody>
      </p:sp>
      <p:pic>
        <p:nvPicPr>
          <p:cNvPr id="7" name="Picture 6">
            <a:extLst>
              <a:ext uri="{FF2B5EF4-FFF2-40B4-BE49-F238E27FC236}">
                <a16:creationId xmlns:a16="http://schemas.microsoft.com/office/drawing/2014/main" id="{1B093894-2078-43C9-AC56-E53D4677E712}"/>
              </a:ext>
            </a:extLst>
          </p:cNvPr>
          <p:cNvPicPr>
            <a:picLocks noChangeAspect="1"/>
          </p:cNvPicPr>
          <p:nvPr/>
        </p:nvPicPr>
        <p:blipFill>
          <a:blip r:embed="rId2"/>
          <a:stretch>
            <a:fillRect/>
          </a:stretch>
        </p:blipFill>
        <p:spPr>
          <a:xfrm>
            <a:off x="-2" y="2460011"/>
            <a:ext cx="12181286" cy="2284976"/>
          </a:xfrm>
          <a:prstGeom prst="rect">
            <a:avLst/>
          </a:prstGeom>
        </p:spPr>
      </p:pic>
      <p:cxnSp>
        <p:nvCxnSpPr>
          <p:cNvPr id="9" name="Straight Arrow Connector 8">
            <a:extLst>
              <a:ext uri="{FF2B5EF4-FFF2-40B4-BE49-F238E27FC236}">
                <a16:creationId xmlns:a16="http://schemas.microsoft.com/office/drawing/2014/main" id="{B11A3FB4-42B8-4620-B3CC-2BA25214BA33}"/>
              </a:ext>
            </a:extLst>
          </p:cNvPr>
          <p:cNvCxnSpPr>
            <a:cxnSpLocks/>
          </p:cNvCxnSpPr>
          <p:nvPr/>
        </p:nvCxnSpPr>
        <p:spPr>
          <a:xfrm flipV="1">
            <a:off x="2442257" y="4861368"/>
            <a:ext cx="439839" cy="56233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D1F99F7-E6F9-47E9-AB7A-5868DF78EBE5}"/>
              </a:ext>
            </a:extLst>
          </p:cNvPr>
          <p:cNvSpPr txBox="1"/>
          <p:nvPr/>
        </p:nvSpPr>
        <p:spPr>
          <a:xfrm>
            <a:off x="1" y="5423702"/>
            <a:ext cx="2882095" cy="1477328"/>
          </a:xfrm>
          <a:prstGeom prst="rect">
            <a:avLst/>
          </a:prstGeom>
          <a:noFill/>
        </p:spPr>
        <p:txBody>
          <a:bodyPr wrap="square" rtlCol="0">
            <a:spAutoFit/>
          </a:bodyPr>
          <a:lstStyle/>
          <a:p>
            <a:pPr algn="ctr"/>
            <a:r>
              <a:rPr lang="en-US" sz="3000" dirty="0"/>
              <a:t>Sum over all instances in batch</a:t>
            </a:r>
          </a:p>
        </p:txBody>
      </p:sp>
      <p:cxnSp>
        <p:nvCxnSpPr>
          <p:cNvPr id="13" name="Straight Arrow Connector 12">
            <a:extLst>
              <a:ext uri="{FF2B5EF4-FFF2-40B4-BE49-F238E27FC236}">
                <a16:creationId xmlns:a16="http://schemas.microsoft.com/office/drawing/2014/main" id="{7B02D523-B772-47F8-B051-26EBADD077E1}"/>
              </a:ext>
            </a:extLst>
          </p:cNvPr>
          <p:cNvCxnSpPr>
            <a:cxnSpLocks/>
          </p:cNvCxnSpPr>
          <p:nvPr/>
        </p:nvCxnSpPr>
        <p:spPr>
          <a:xfrm flipH="1" flipV="1">
            <a:off x="4006770" y="4861368"/>
            <a:ext cx="414759" cy="64818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0008EE0-15A3-4D39-BE1E-42A97A5CA064}"/>
              </a:ext>
            </a:extLst>
          </p:cNvPr>
          <p:cNvSpPr txBox="1"/>
          <p:nvPr/>
        </p:nvSpPr>
        <p:spPr>
          <a:xfrm>
            <a:off x="3902597" y="5423702"/>
            <a:ext cx="3157960" cy="1015663"/>
          </a:xfrm>
          <a:prstGeom prst="rect">
            <a:avLst/>
          </a:prstGeom>
          <a:noFill/>
        </p:spPr>
        <p:txBody>
          <a:bodyPr wrap="square" rtlCol="0">
            <a:spAutoFit/>
          </a:bodyPr>
          <a:lstStyle/>
          <a:p>
            <a:pPr algn="ctr"/>
            <a:r>
              <a:rPr lang="en-US" sz="3000" dirty="0"/>
              <a:t>y = 1 if in the class</a:t>
            </a:r>
          </a:p>
          <a:p>
            <a:pPr algn="ctr"/>
            <a:r>
              <a:rPr lang="en-US" sz="3000" dirty="0"/>
              <a:t>y = 0 otherwise</a:t>
            </a:r>
          </a:p>
        </p:txBody>
      </p:sp>
      <p:cxnSp>
        <p:nvCxnSpPr>
          <p:cNvPr id="19" name="Straight Arrow Connector 18">
            <a:extLst>
              <a:ext uri="{FF2B5EF4-FFF2-40B4-BE49-F238E27FC236}">
                <a16:creationId xmlns:a16="http://schemas.microsoft.com/office/drawing/2014/main" id="{77E2FA4E-B7F5-4EC4-BC89-56A5940327CE}"/>
              </a:ext>
            </a:extLst>
          </p:cNvPr>
          <p:cNvCxnSpPr>
            <a:cxnSpLocks/>
          </p:cNvCxnSpPr>
          <p:nvPr/>
        </p:nvCxnSpPr>
        <p:spPr>
          <a:xfrm flipV="1">
            <a:off x="9900213" y="4824879"/>
            <a:ext cx="1" cy="68467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3540EBF-37BE-4F81-962C-ABE79A4302EB}"/>
              </a:ext>
            </a:extLst>
          </p:cNvPr>
          <p:cNvSpPr txBox="1"/>
          <p:nvPr/>
        </p:nvSpPr>
        <p:spPr>
          <a:xfrm>
            <a:off x="8321233" y="5509549"/>
            <a:ext cx="3157960" cy="1015663"/>
          </a:xfrm>
          <a:prstGeom prst="rect">
            <a:avLst/>
          </a:prstGeom>
          <a:noFill/>
        </p:spPr>
        <p:txBody>
          <a:bodyPr wrap="square" rtlCol="0">
            <a:spAutoFit/>
          </a:bodyPr>
          <a:lstStyle/>
          <a:p>
            <a:pPr algn="ctr"/>
            <a:r>
              <a:rPr lang="en-US" sz="3000" dirty="0"/>
              <a:t>p = Probability of belonging to class</a:t>
            </a:r>
          </a:p>
        </p:txBody>
      </p:sp>
    </p:spTree>
    <p:extLst>
      <p:ext uri="{BB962C8B-B14F-4D97-AF65-F5344CB8AC3E}">
        <p14:creationId xmlns:p14="http://schemas.microsoft.com/office/powerpoint/2010/main" val="11276115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1292D-73FE-45D6-84CA-DFDC02F0CDB5}"/>
              </a:ext>
            </a:extLst>
          </p:cNvPr>
          <p:cNvSpPr>
            <a:spLocks noGrp="1"/>
          </p:cNvSpPr>
          <p:nvPr>
            <p:ph type="title"/>
          </p:nvPr>
        </p:nvSpPr>
        <p:spPr>
          <a:xfrm>
            <a:off x="-2" y="1042633"/>
            <a:ext cx="12192000" cy="977352"/>
          </a:xfrm>
        </p:spPr>
        <p:txBody>
          <a:bodyPr>
            <a:normAutofit/>
          </a:bodyPr>
          <a:lstStyle/>
          <a:p>
            <a:r>
              <a:rPr lang="en-US" dirty="0"/>
              <a:t>2) Many options to train (and benchmark) classifiers!</a:t>
            </a:r>
          </a:p>
        </p:txBody>
      </p:sp>
      <p:sp>
        <p:nvSpPr>
          <p:cNvPr id="3" name="Slide Number Placeholder 2">
            <a:extLst>
              <a:ext uri="{FF2B5EF4-FFF2-40B4-BE49-F238E27FC236}">
                <a16:creationId xmlns:a16="http://schemas.microsoft.com/office/drawing/2014/main" id="{9DC542B8-F682-4F68-8CD8-C189AFAAA435}"/>
              </a:ext>
            </a:extLst>
          </p:cNvPr>
          <p:cNvSpPr>
            <a:spLocks noGrp="1"/>
          </p:cNvSpPr>
          <p:nvPr>
            <p:ph type="sldNum" sz="quarter" idx="12"/>
          </p:nvPr>
        </p:nvSpPr>
        <p:spPr/>
        <p:txBody>
          <a:bodyPr/>
          <a:lstStyle/>
          <a:p>
            <a:fld id="{A5686A01-FA10-4E06-92C7-92734750F4C6}" type="slidenum">
              <a:rPr lang="en-US" smtClean="0"/>
              <a:t>36</a:t>
            </a:fld>
            <a:endParaRPr lang="en-US"/>
          </a:p>
        </p:txBody>
      </p:sp>
      <p:pic>
        <p:nvPicPr>
          <p:cNvPr id="5" name="Picture 4">
            <a:extLst>
              <a:ext uri="{FF2B5EF4-FFF2-40B4-BE49-F238E27FC236}">
                <a16:creationId xmlns:a16="http://schemas.microsoft.com/office/drawing/2014/main" id="{4B11E11A-4A6D-4E33-A1E4-E6614FE7FB89}"/>
              </a:ext>
            </a:extLst>
          </p:cNvPr>
          <p:cNvPicPr>
            <a:picLocks noChangeAspect="1"/>
          </p:cNvPicPr>
          <p:nvPr/>
        </p:nvPicPr>
        <p:blipFill>
          <a:blip r:embed="rId2"/>
          <a:stretch>
            <a:fillRect/>
          </a:stretch>
        </p:blipFill>
        <p:spPr>
          <a:xfrm>
            <a:off x="3082153" y="2019985"/>
            <a:ext cx="6027690" cy="4838015"/>
          </a:xfrm>
          <a:prstGeom prst="rect">
            <a:avLst/>
          </a:prstGeom>
        </p:spPr>
      </p:pic>
      <p:sp>
        <p:nvSpPr>
          <p:cNvPr id="14" name="Rectangle 13">
            <a:extLst>
              <a:ext uri="{FF2B5EF4-FFF2-40B4-BE49-F238E27FC236}">
                <a16:creationId xmlns:a16="http://schemas.microsoft.com/office/drawing/2014/main" id="{009A32A1-07AB-45C2-A820-748FE147298F}"/>
              </a:ext>
            </a:extLst>
          </p:cNvPr>
          <p:cNvSpPr/>
          <p:nvPr/>
        </p:nvSpPr>
        <p:spPr>
          <a:xfrm>
            <a:off x="7294022" y="6488668"/>
            <a:ext cx="4897978"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kumimoji="0" lang="en-US" sz="1800" b="0" i="1" u="none" strike="noStrike" kern="0" cap="none" spc="0" normalizeH="0" baseline="0" noProof="0" dirty="0">
                <a:ln>
                  <a:noFill/>
                </a:ln>
                <a:effectLst/>
                <a:uLnTx/>
                <a:uFillTx/>
              </a:rPr>
              <a:t>scikit-learn</a:t>
            </a:r>
          </a:p>
        </p:txBody>
      </p:sp>
    </p:spTree>
    <p:extLst>
      <p:ext uri="{BB962C8B-B14F-4D97-AF65-F5344CB8AC3E}">
        <p14:creationId xmlns:p14="http://schemas.microsoft.com/office/powerpoint/2010/main" val="5295641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097C1-528D-44EF-9F09-4953A823FFC5}"/>
              </a:ext>
            </a:extLst>
          </p:cNvPr>
          <p:cNvSpPr>
            <a:spLocks noGrp="1"/>
          </p:cNvSpPr>
          <p:nvPr>
            <p:ph type="title"/>
          </p:nvPr>
        </p:nvSpPr>
        <p:spPr>
          <a:xfrm>
            <a:off x="-2" y="1042632"/>
            <a:ext cx="12192000" cy="791955"/>
          </a:xfrm>
        </p:spPr>
        <p:txBody>
          <a:bodyPr/>
          <a:lstStyle/>
          <a:p>
            <a:r>
              <a:rPr lang="en-US" dirty="0"/>
              <a:t>3) Logistic Regression for Binary Classification</a:t>
            </a:r>
          </a:p>
        </p:txBody>
      </p:sp>
      <p:sp>
        <p:nvSpPr>
          <p:cNvPr id="3" name="Slide Number Placeholder 2">
            <a:extLst>
              <a:ext uri="{FF2B5EF4-FFF2-40B4-BE49-F238E27FC236}">
                <a16:creationId xmlns:a16="http://schemas.microsoft.com/office/drawing/2014/main" id="{C5F3A150-5E6D-4FCE-A572-9E4437DFAD3A}"/>
              </a:ext>
            </a:extLst>
          </p:cNvPr>
          <p:cNvSpPr>
            <a:spLocks noGrp="1"/>
          </p:cNvSpPr>
          <p:nvPr>
            <p:ph type="sldNum" sz="quarter" idx="12"/>
          </p:nvPr>
        </p:nvSpPr>
        <p:spPr/>
        <p:txBody>
          <a:bodyPr/>
          <a:lstStyle/>
          <a:p>
            <a:fld id="{A5686A01-FA10-4E06-92C7-92734750F4C6}" type="slidenum">
              <a:rPr lang="en-US" smtClean="0"/>
              <a:t>37</a:t>
            </a:fld>
            <a:endParaRPr lang="en-US"/>
          </a:p>
        </p:txBody>
      </p:sp>
      <p:pic>
        <p:nvPicPr>
          <p:cNvPr id="5" name="Picture 4">
            <a:extLst>
              <a:ext uri="{FF2B5EF4-FFF2-40B4-BE49-F238E27FC236}">
                <a16:creationId xmlns:a16="http://schemas.microsoft.com/office/drawing/2014/main" id="{F1B63C90-CE7C-4129-B1AB-813334A3FE93}"/>
              </a:ext>
            </a:extLst>
          </p:cNvPr>
          <p:cNvPicPr>
            <a:picLocks noChangeAspect="1"/>
          </p:cNvPicPr>
          <p:nvPr/>
        </p:nvPicPr>
        <p:blipFill rotWithShape="1">
          <a:blip r:embed="rId2"/>
          <a:srcRect t="10553" b="7978"/>
          <a:stretch/>
        </p:blipFill>
        <p:spPr>
          <a:xfrm>
            <a:off x="-2" y="1834587"/>
            <a:ext cx="12192000" cy="5023413"/>
          </a:xfrm>
          <a:prstGeom prst="rect">
            <a:avLst/>
          </a:prstGeom>
        </p:spPr>
      </p:pic>
      <p:sp>
        <p:nvSpPr>
          <p:cNvPr id="6" name="TextBox 5">
            <a:extLst>
              <a:ext uri="{FF2B5EF4-FFF2-40B4-BE49-F238E27FC236}">
                <a16:creationId xmlns:a16="http://schemas.microsoft.com/office/drawing/2014/main" id="{EB44D327-59C7-4700-AFC5-54445774499B}"/>
              </a:ext>
            </a:extLst>
          </p:cNvPr>
          <p:cNvSpPr txBox="1"/>
          <p:nvPr/>
        </p:nvSpPr>
        <p:spPr>
          <a:xfrm>
            <a:off x="775503" y="2592727"/>
            <a:ext cx="3032567" cy="553998"/>
          </a:xfrm>
          <a:prstGeom prst="rect">
            <a:avLst/>
          </a:prstGeom>
          <a:noFill/>
        </p:spPr>
        <p:txBody>
          <a:bodyPr wrap="square" rtlCol="0">
            <a:spAutoFit/>
          </a:bodyPr>
          <a:lstStyle/>
          <a:p>
            <a:pPr algn="ctr"/>
            <a:r>
              <a:rPr lang="en-US" sz="3000" dirty="0">
                <a:solidFill>
                  <a:schemeClr val="bg1"/>
                </a:solidFill>
              </a:rPr>
              <a:t>Logistic Function</a:t>
            </a:r>
          </a:p>
        </p:txBody>
      </p:sp>
      <p:pic>
        <p:nvPicPr>
          <p:cNvPr id="8" name="Picture 7">
            <a:extLst>
              <a:ext uri="{FF2B5EF4-FFF2-40B4-BE49-F238E27FC236}">
                <a16:creationId xmlns:a16="http://schemas.microsoft.com/office/drawing/2014/main" id="{A6630822-C84F-4CC1-8204-F4BD54F016F3}"/>
              </a:ext>
            </a:extLst>
          </p:cNvPr>
          <p:cNvPicPr>
            <a:picLocks noChangeAspect="1"/>
          </p:cNvPicPr>
          <p:nvPr/>
        </p:nvPicPr>
        <p:blipFill>
          <a:blip r:embed="rId3"/>
          <a:stretch>
            <a:fillRect/>
          </a:stretch>
        </p:blipFill>
        <p:spPr>
          <a:xfrm>
            <a:off x="8305800" y="1837481"/>
            <a:ext cx="3886200" cy="1133475"/>
          </a:xfrm>
          <a:prstGeom prst="rect">
            <a:avLst/>
          </a:prstGeom>
        </p:spPr>
      </p:pic>
      <p:sp>
        <p:nvSpPr>
          <p:cNvPr id="9" name="TextBox 8">
            <a:extLst>
              <a:ext uri="{FF2B5EF4-FFF2-40B4-BE49-F238E27FC236}">
                <a16:creationId xmlns:a16="http://schemas.microsoft.com/office/drawing/2014/main" id="{C3B113C9-F227-4FB4-8DAD-10C4B9CC538A}"/>
              </a:ext>
            </a:extLst>
          </p:cNvPr>
          <p:cNvSpPr txBox="1"/>
          <p:nvPr/>
        </p:nvSpPr>
        <p:spPr>
          <a:xfrm>
            <a:off x="5347505" y="2118843"/>
            <a:ext cx="3391382" cy="553998"/>
          </a:xfrm>
          <a:prstGeom prst="rect">
            <a:avLst/>
          </a:prstGeom>
          <a:noFill/>
        </p:spPr>
        <p:txBody>
          <a:bodyPr wrap="square" rtlCol="0">
            <a:spAutoFit/>
          </a:bodyPr>
          <a:lstStyle/>
          <a:p>
            <a:pPr algn="l"/>
            <a:r>
              <a:rPr lang="en-US" sz="3000" dirty="0">
                <a:solidFill>
                  <a:schemeClr val="bg1"/>
                </a:solidFill>
              </a:rPr>
              <a:t>Logistic Regression:</a:t>
            </a:r>
          </a:p>
        </p:txBody>
      </p:sp>
    </p:spTree>
    <p:extLst>
      <p:ext uri="{BB962C8B-B14F-4D97-AF65-F5344CB8AC3E}">
        <p14:creationId xmlns:p14="http://schemas.microsoft.com/office/powerpoint/2010/main" val="19698927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85709-5CA8-45FC-812F-C542398C68BB}"/>
              </a:ext>
            </a:extLst>
          </p:cNvPr>
          <p:cNvSpPr>
            <a:spLocks noGrp="1"/>
          </p:cNvSpPr>
          <p:nvPr>
            <p:ph type="title"/>
          </p:nvPr>
        </p:nvSpPr>
        <p:spPr>
          <a:xfrm>
            <a:off x="-2" y="1042632"/>
            <a:ext cx="12192000" cy="1075535"/>
          </a:xfrm>
        </p:spPr>
        <p:txBody>
          <a:bodyPr/>
          <a:lstStyle/>
          <a:p>
            <a:r>
              <a:rPr lang="en-US" dirty="0"/>
              <a:t>3) </a:t>
            </a:r>
            <a:r>
              <a:rPr lang="en-US" dirty="0" err="1"/>
              <a:t>Softmax</a:t>
            </a:r>
            <a:r>
              <a:rPr lang="en-US" dirty="0"/>
              <a:t> Regression for Multiclass Classification</a:t>
            </a:r>
          </a:p>
        </p:txBody>
      </p:sp>
      <p:sp>
        <p:nvSpPr>
          <p:cNvPr id="3" name="Slide Number Placeholder 2">
            <a:extLst>
              <a:ext uri="{FF2B5EF4-FFF2-40B4-BE49-F238E27FC236}">
                <a16:creationId xmlns:a16="http://schemas.microsoft.com/office/drawing/2014/main" id="{FF10E8EE-8BEC-440D-82CC-97A961DA0B24}"/>
              </a:ext>
            </a:extLst>
          </p:cNvPr>
          <p:cNvSpPr>
            <a:spLocks noGrp="1"/>
          </p:cNvSpPr>
          <p:nvPr>
            <p:ph type="sldNum" sz="quarter" idx="12"/>
          </p:nvPr>
        </p:nvSpPr>
        <p:spPr/>
        <p:txBody>
          <a:bodyPr/>
          <a:lstStyle/>
          <a:p>
            <a:fld id="{A5686A01-FA10-4E06-92C7-92734750F4C6}" type="slidenum">
              <a:rPr lang="en-US" smtClean="0"/>
              <a:t>38</a:t>
            </a:fld>
            <a:endParaRPr lang="en-US"/>
          </a:p>
        </p:txBody>
      </p:sp>
      <p:pic>
        <p:nvPicPr>
          <p:cNvPr id="5" name="Picture 4">
            <a:extLst>
              <a:ext uri="{FF2B5EF4-FFF2-40B4-BE49-F238E27FC236}">
                <a16:creationId xmlns:a16="http://schemas.microsoft.com/office/drawing/2014/main" id="{6679A5A0-EC87-4F43-AB08-ED330239059D}"/>
              </a:ext>
            </a:extLst>
          </p:cNvPr>
          <p:cNvPicPr>
            <a:picLocks noChangeAspect="1"/>
          </p:cNvPicPr>
          <p:nvPr/>
        </p:nvPicPr>
        <p:blipFill>
          <a:blip r:embed="rId2"/>
          <a:stretch>
            <a:fillRect/>
          </a:stretch>
        </p:blipFill>
        <p:spPr>
          <a:xfrm>
            <a:off x="2692377" y="2590037"/>
            <a:ext cx="6714644" cy="2780430"/>
          </a:xfrm>
          <a:prstGeom prst="rect">
            <a:avLst/>
          </a:prstGeom>
        </p:spPr>
      </p:pic>
      <p:sp>
        <p:nvSpPr>
          <p:cNvPr id="6" name="TextBox 5">
            <a:extLst>
              <a:ext uri="{FF2B5EF4-FFF2-40B4-BE49-F238E27FC236}">
                <a16:creationId xmlns:a16="http://schemas.microsoft.com/office/drawing/2014/main" id="{CD009B6C-9732-4666-91E5-9A19CA539890}"/>
              </a:ext>
            </a:extLst>
          </p:cNvPr>
          <p:cNvSpPr txBox="1"/>
          <p:nvPr/>
        </p:nvSpPr>
        <p:spPr>
          <a:xfrm>
            <a:off x="-2" y="5842337"/>
            <a:ext cx="12099403" cy="1015663"/>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Generalization of the logistic regression for multiple classes</a:t>
            </a:r>
          </a:p>
          <a:p>
            <a:pPr marL="457200" indent="-457200" algn="l">
              <a:buFont typeface="Arial" panose="020B0604020202020204" pitchFamily="34" charset="0"/>
              <a:buChar char="•"/>
            </a:pPr>
            <a:r>
              <a:rPr lang="en-US" sz="3000" dirty="0"/>
              <a:t>Predicted probabilities sum to 1 over all classes 👍</a:t>
            </a:r>
          </a:p>
        </p:txBody>
      </p:sp>
    </p:spTree>
    <p:extLst>
      <p:ext uri="{BB962C8B-B14F-4D97-AF65-F5344CB8AC3E}">
        <p14:creationId xmlns:p14="http://schemas.microsoft.com/office/powerpoint/2010/main" val="19057643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85709-5CA8-45FC-812F-C542398C68BB}"/>
              </a:ext>
            </a:extLst>
          </p:cNvPr>
          <p:cNvSpPr>
            <a:spLocks noGrp="1"/>
          </p:cNvSpPr>
          <p:nvPr>
            <p:ph type="title"/>
          </p:nvPr>
        </p:nvSpPr>
        <p:spPr>
          <a:xfrm>
            <a:off x="-2" y="1042632"/>
            <a:ext cx="12192000" cy="1302531"/>
          </a:xfrm>
        </p:spPr>
        <p:txBody>
          <a:bodyPr>
            <a:normAutofit/>
          </a:bodyPr>
          <a:lstStyle/>
          <a:p>
            <a:r>
              <a:rPr lang="en-US" dirty="0"/>
              <a:t>3) </a:t>
            </a:r>
            <a:r>
              <a:rPr lang="en-US" dirty="0" err="1"/>
              <a:t>Softmax</a:t>
            </a:r>
            <a:r>
              <a:rPr lang="en-US" dirty="0"/>
              <a:t> Regression for Multiclass Classification:</a:t>
            </a:r>
            <a:br>
              <a:rPr lang="en-US" dirty="0"/>
            </a:br>
            <a:r>
              <a:rPr lang="en-US" dirty="0"/>
              <a:t>Environmental and Geographical Applications</a:t>
            </a:r>
          </a:p>
        </p:txBody>
      </p:sp>
      <p:sp>
        <p:nvSpPr>
          <p:cNvPr id="3" name="Slide Number Placeholder 2">
            <a:extLst>
              <a:ext uri="{FF2B5EF4-FFF2-40B4-BE49-F238E27FC236}">
                <a16:creationId xmlns:a16="http://schemas.microsoft.com/office/drawing/2014/main" id="{FF10E8EE-8BEC-440D-82CC-97A961DA0B24}"/>
              </a:ext>
            </a:extLst>
          </p:cNvPr>
          <p:cNvSpPr>
            <a:spLocks noGrp="1"/>
          </p:cNvSpPr>
          <p:nvPr>
            <p:ph type="sldNum" sz="quarter" idx="12"/>
          </p:nvPr>
        </p:nvSpPr>
        <p:spPr/>
        <p:txBody>
          <a:bodyPr/>
          <a:lstStyle/>
          <a:p>
            <a:fld id="{A5686A01-FA10-4E06-92C7-92734750F4C6}" type="slidenum">
              <a:rPr lang="en-US" smtClean="0"/>
              <a:t>39</a:t>
            </a:fld>
            <a:endParaRPr lang="en-US"/>
          </a:p>
        </p:txBody>
      </p:sp>
      <p:sp>
        <p:nvSpPr>
          <p:cNvPr id="6" name="TextBox 5">
            <a:extLst>
              <a:ext uri="{FF2B5EF4-FFF2-40B4-BE49-F238E27FC236}">
                <a16:creationId xmlns:a16="http://schemas.microsoft.com/office/drawing/2014/main" id="{CD009B6C-9732-4666-91E5-9A19CA539890}"/>
              </a:ext>
            </a:extLst>
          </p:cNvPr>
          <p:cNvSpPr txBox="1"/>
          <p:nvPr/>
        </p:nvSpPr>
        <p:spPr>
          <a:xfrm>
            <a:off x="-2" y="5842337"/>
            <a:ext cx="12099403" cy="1015663"/>
          </a:xfrm>
          <a:prstGeom prst="rect">
            <a:avLst/>
          </a:prstGeom>
          <a:noFill/>
        </p:spPr>
        <p:txBody>
          <a:bodyPr wrap="square" rtlCol="0">
            <a:spAutoFit/>
          </a:bodyPr>
          <a:lstStyle/>
          <a:p>
            <a:pPr marL="457200" indent="-457200" algn="l">
              <a:buFont typeface="Arial" panose="020B0604020202020204" pitchFamily="34" charset="0"/>
              <a:buChar char="•"/>
            </a:pPr>
            <a:r>
              <a:rPr lang="en-US" sz="3000" dirty="0"/>
              <a:t>Generalization of the logistic regression for multiple classes</a:t>
            </a:r>
          </a:p>
          <a:p>
            <a:pPr marL="457200" indent="-457200" algn="l">
              <a:buFont typeface="Arial" panose="020B0604020202020204" pitchFamily="34" charset="0"/>
              <a:buChar char="•"/>
            </a:pPr>
            <a:r>
              <a:rPr lang="en-US" sz="3000" dirty="0"/>
              <a:t>Predicted probabilities sum to 1 over all classes 👍</a:t>
            </a:r>
          </a:p>
        </p:txBody>
      </p:sp>
      <p:sp>
        <p:nvSpPr>
          <p:cNvPr id="9" name="TextBox 8">
            <a:extLst>
              <a:ext uri="{FF2B5EF4-FFF2-40B4-BE49-F238E27FC236}">
                <a16:creationId xmlns:a16="http://schemas.microsoft.com/office/drawing/2014/main" id="{BAF13DA9-AD97-45EB-A1B6-7CD9280F6DC0}"/>
              </a:ext>
            </a:extLst>
          </p:cNvPr>
          <p:cNvSpPr txBox="1"/>
          <p:nvPr/>
        </p:nvSpPr>
        <p:spPr>
          <a:xfrm>
            <a:off x="-27973" y="2463455"/>
            <a:ext cx="2068975" cy="1477328"/>
          </a:xfrm>
          <a:prstGeom prst="rect">
            <a:avLst/>
          </a:prstGeom>
          <a:noFill/>
        </p:spPr>
        <p:txBody>
          <a:bodyPr wrap="square">
            <a:spAutoFit/>
          </a:bodyPr>
          <a:lstStyle/>
          <a:p>
            <a:pPr algn="ctr"/>
            <a:r>
              <a:rPr lang="en-US" dirty="0"/>
              <a:t>Determine the land use category a satellite imagery would most likely belong to</a:t>
            </a:r>
          </a:p>
        </p:txBody>
      </p:sp>
      <p:sp>
        <p:nvSpPr>
          <p:cNvPr id="13" name="TextBox 12">
            <a:extLst>
              <a:ext uri="{FF2B5EF4-FFF2-40B4-BE49-F238E27FC236}">
                <a16:creationId xmlns:a16="http://schemas.microsoft.com/office/drawing/2014/main" id="{B90F0A60-41BB-4C9B-89A2-C753CF99FBBA}"/>
              </a:ext>
            </a:extLst>
          </p:cNvPr>
          <p:cNvSpPr txBox="1"/>
          <p:nvPr/>
        </p:nvSpPr>
        <p:spPr>
          <a:xfrm>
            <a:off x="4099368" y="2601954"/>
            <a:ext cx="1769962" cy="1200329"/>
          </a:xfrm>
          <a:prstGeom prst="rect">
            <a:avLst/>
          </a:prstGeom>
          <a:noFill/>
        </p:spPr>
        <p:txBody>
          <a:bodyPr wrap="square">
            <a:spAutoFit/>
          </a:bodyPr>
          <a:lstStyle/>
          <a:p>
            <a:pPr algn="ctr"/>
            <a:r>
              <a:rPr lang="en-US" dirty="0"/>
              <a:t>To recognize different types of plants in a specific area</a:t>
            </a:r>
          </a:p>
        </p:txBody>
      </p:sp>
      <p:sp>
        <p:nvSpPr>
          <p:cNvPr id="17" name="TextBox 16">
            <a:extLst>
              <a:ext uri="{FF2B5EF4-FFF2-40B4-BE49-F238E27FC236}">
                <a16:creationId xmlns:a16="http://schemas.microsoft.com/office/drawing/2014/main" id="{64F47E42-E173-4D6C-BD24-D57D8DD16E82}"/>
              </a:ext>
            </a:extLst>
          </p:cNvPr>
          <p:cNvSpPr txBox="1"/>
          <p:nvPr/>
        </p:nvSpPr>
        <p:spPr>
          <a:xfrm>
            <a:off x="6322671" y="2792524"/>
            <a:ext cx="2971800" cy="369332"/>
          </a:xfrm>
          <a:prstGeom prst="rect">
            <a:avLst/>
          </a:prstGeom>
          <a:noFill/>
        </p:spPr>
        <p:txBody>
          <a:bodyPr wrap="square">
            <a:spAutoFit/>
          </a:bodyPr>
          <a:lstStyle/>
          <a:p>
            <a:pPr algn="ctr"/>
            <a:r>
              <a:rPr lang="en-US" dirty="0"/>
              <a:t>Predict a cloud type</a:t>
            </a:r>
          </a:p>
        </p:txBody>
      </p:sp>
      <p:sp>
        <p:nvSpPr>
          <p:cNvPr id="21" name="TextBox 20">
            <a:extLst>
              <a:ext uri="{FF2B5EF4-FFF2-40B4-BE49-F238E27FC236}">
                <a16:creationId xmlns:a16="http://schemas.microsoft.com/office/drawing/2014/main" id="{3BD7251C-B0D8-4D50-9379-59707E966C62}"/>
              </a:ext>
            </a:extLst>
          </p:cNvPr>
          <p:cNvSpPr txBox="1"/>
          <p:nvPr/>
        </p:nvSpPr>
        <p:spPr>
          <a:xfrm>
            <a:off x="4858472" y="4049131"/>
            <a:ext cx="1769962" cy="923330"/>
          </a:xfrm>
          <a:prstGeom prst="rect">
            <a:avLst/>
          </a:prstGeom>
          <a:noFill/>
        </p:spPr>
        <p:txBody>
          <a:bodyPr wrap="square">
            <a:spAutoFit/>
          </a:bodyPr>
          <a:lstStyle/>
          <a:p>
            <a:pPr algn="ctr"/>
            <a:r>
              <a:rPr lang="en-US" dirty="0"/>
              <a:t>Classifying satellite imagery into land cover</a:t>
            </a:r>
          </a:p>
        </p:txBody>
      </p:sp>
      <p:sp>
        <p:nvSpPr>
          <p:cNvPr id="25" name="TextBox 24">
            <a:extLst>
              <a:ext uri="{FF2B5EF4-FFF2-40B4-BE49-F238E27FC236}">
                <a16:creationId xmlns:a16="http://schemas.microsoft.com/office/drawing/2014/main" id="{1D5F2905-9A1E-4044-9994-3AC8AC214668}"/>
              </a:ext>
            </a:extLst>
          </p:cNvPr>
          <p:cNvSpPr txBox="1"/>
          <p:nvPr/>
        </p:nvSpPr>
        <p:spPr>
          <a:xfrm>
            <a:off x="6524262" y="3505765"/>
            <a:ext cx="6163518" cy="369332"/>
          </a:xfrm>
          <a:prstGeom prst="rect">
            <a:avLst/>
          </a:prstGeom>
          <a:noFill/>
        </p:spPr>
        <p:txBody>
          <a:bodyPr wrap="square">
            <a:spAutoFit/>
          </a:bodyPr>
          <a:lstStyle/>
          <a:p>
            <a:pPr algn="ctr"/>
            <a:r>
              <a:rPr lang="en-US" dirty="0"/>
              <a:t>Any kind of species classification (mutually exclusive).</a:t>
            </a:r>
          </a:p>
        </p:txBody>
      </p:sp>
      <p:sp>
        <p:nvSpPr>
          <p:cNvPr id="29" name="TextBox 28">
            <a:extLst>
              <a:ext uri="{FF2B5EF4-FFF2-40B4-BE49-F238E27FC236}">
                <a16:creationId xmlns:a16="http://schemas.microsoft.com/office/drawing/2014/main" id="{2F6A6CD8-ABF3-4250-B61A-242818BB58D2}"/>
              </a:ext>
            </a:extLst>
          </p:cNvPr>
          <p:cNvSpPr txBox="1"/>
          <p:nvPr/>
        </p:nvSpPr>
        <p:spPr>
          <a:xfrm>
            <a:off x="8203075" y="4289915"/>
            <a:ext cx="2925501" cy="369332"/>
          </a:xfrm>
          <a:prstGeom prst="rect">
            <a:avLst/>
          </a:prstGeom>
          <a:noFill/>
        </p:spPr>
        <p:txBody>
          <a:bodyPr wrap="square">
            <a:spAutoFit/>
          </a:bodyPr>
          <a:lstStyle/>
          <a:p>
            <a:pPr algn="ctr"/>
            <a:r>
              <a:rPr lang="en-US" dirty="0"/>
              <a:t>Classify rock samples</a:t>
            </a:r>
          </a:p>
        </p:txBody>
      </p:sp>
      <p:sp>
        <p:nvSpPr>
          <p:cNvPr id="33" name="TextBox 32">
            <a:extLst>
              <a:ext uri="{FF2B5EF4-FFF2-40B4-BE49-F238E27FC236}">
                <a16:creationId xmlns:a16="http://schemas.microsoft.com/office/drawing/2014/main" id="{4E4E8047-FFB5-48B4-B4B6-C8BE2B393688}"/>
              </a:ext>
            </a:extLst>
          </p:cNvPr>
          <p:cNvSpPr txBox="1"/>
          <p:nvPr/>
        </p:nvSpPr>
        <p:spPr>
          <a:xfrm>
            <a:off x="6306755" y="5141894"/>
            <a:ext cx="4311570" cy="369332"/>
          </a:xfrm>
          <a:prstGeom prst="rect">
            <a:avLst/>
          </a:prstGeom>
          <a:noFill/>
        </p:spPr>
        <p:txBody>
          <a:bodyPr wrap="square">
            <a:spAutoFit/>
          </a:bodyPr>
          <a:lstStyle/>
          <a:p>
            <a:pPr algn="ctr"/>
            <a:r>
              <a:rPr lang="en-US" dirty="0"/>
              <a:t>Determine the category of a hurricane</a:t>
            </a:r>
          </a:p>
        </p:txBody>
      </p:sp>
      <p:sp>
        <p:nvSpPr>
          <p:cNvPr id="15" name="TextBox 14">
            <a:extLst>
              <a:ext uri="{FF2B5EF4-FFF2-40B4-BE49-F238E27FC236}">
                <a16:creationId xmlns:a16="http://schemas.microsoft.com/office/drawing/2014/main" id="{FFD60A73-2CF3-48EC-8662-BE55E670BBBF}"/>
              </a:ext>
            </a:extLst>
          </p:cNvPr>
          <p:cNvSpPr txBox="1"/>
          <p:nvPr/>
        </p:nvSpPr>
        <p:spPr>
          <a:xfrm>
            <a:off x="0" y="5266836"/>
            <a:ext cx="3579469" cy="369332"/>
          </a:xfrm>
          <a:prstGeom prst="rect">
            <a:avLst/>
          </a:prstGeom>
          <a:noFill/>
        </p:spPr>
        <p:txBody>
          <a:bodyPr wrap="square">
            <a:spAutoFit/>
          </a:bodyPr>
          <a:lstStyle/>
          <a:p>
            <a:r>
              <a:rPr lang="en-US" dirty="0"/>
              <a:t>identifying invasive species in a plot</a:t>
            </a:r>
          </a:p>
        </p:txBody>
      </p:sp>
      <p:sp>
        <p:nvSpPr>
          <p:cNvPr id="19" name="TextBox 18">
            <a:extLst>
              <a:ext uri="{FF2B5EF4-FFF2-40B4-BE49-F238E27FC236}">
                <a16:creationId xmlns:a16="http://schemas.microsoft.com/office/drawing/2014/main" id="{F5D8CD93-29C8-42A2-8F65-94BBC3FB9500}"/>
              </a:ext>
            </a:extLst>
          </p:cNvPr>
          <p:cNvSpPr txBox="1"/>
          <p:nvPr/>
        </p:nvSpPr>
        <p:spPr>
          <a:xfrm>
            <a:off x="1668199" y="3855882"/>
            <a:ext cx="2261886" cy="1200329"/>
          </a:xfrm>
          <a:prstGeom prst="rect">
            <a:avLst/>
          </a:prstGeom>
          <a:noFill/>
        </p:spPr>
        <p:txBody>
          <a:bodyPr wrap="square">
            <a:spAutoFit/>
          </a:bodyPr>
          <a:lstStyle/>
          <a:p>
            <a:pPr algn="ctr"/>
            <a:r>
              <a:rPr lang="en-US" dirty="0"/>
              <a:t>to classify images such as image processing for earth observations</a:t>
            </a:r>
          </a:p>
        </p:txBody>
      </p:sp>
    </p:spTree>
    <p:extLst>
      <p:ext uri="{BB962C8B-B14F-4D97-AF65-F5344CB8AC3E}">
        <p14:creationId xmlns:p14="http://schemas.microsoft.com/office/powerpoint/2010/main" val="2712658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2387600"/>
          </a:xfrm>
        </p:spPr>
        <p:txBody>
          <a:bodyPr/>
          <a:lstStyle/>
          <a:p>
            <a:r>
              <a:rPr lang="en-US" dirty="0"/>
              <a:t>Your final project 🤖💻🌳</a:t>
            </a:r>
          </a:p>
        </p:txBody>
      </p:sp>
      <p:sp>
        <p:nvSpPr>
          <p:cNvPr id="3" name="Subtitle 2">
            <a:extLst>
              <a:ext uri="{FF2B5EF4-FFF2-40B4-BE49-F238E27FC236}">
                <a16:creationId xmlns:a16="http://schemas.microsoft.com/office/drawing/2014/main" id="{D51D7A09-0651-4D8A-A4C8-7FD20ADDD466}"/>
              </a:ext>
            </a:extLst>
          </p:cNvPr>
          <p:cNvSpPr>
            <a:spLocks noGrp="1"/>
          </p:cNvSpPr>
          <p:nvPr>
            <p:ph type="subTitle" idx="1"/>
          </p:nvPr>
        </p:nvSpPr>
        <p:spPr>
          <a:xfrm>
            <a:off x="0" y="3602038"/>
            <a:ext cx="12192000" cy="3255962"/>
          </a:xfrm>
        </p:spPr>
        <p:txBody>
          <a:bodyPr/>
          <a:lstStyle/>
          <a:p>
            <a:r>
              <a:rPr lang="en-US" dirty="0"/>
              <a:t>The final project’s goal is to answer a well-defined scientific question by applying one of the ML algorithms introduced in class on an environmental dataset of your choice </a:t>
            </a:r>
            <a:br>
              <a:rPr lang="en-US" dirty="0"/>
            </a:br>
            <a:r>
              <a:rPr lang="en-US" dirty="0"/>
              <a:t>(e.g., related to your Masters thesis or your PhD research).</a:t>
            </a:r>
          </a:p>
          <a:p>
            <a:pPr marL="342900" indent="-342900" algn="l">
              <a:buFont typeface="Arial" panose="020B0604020202020204" pitchFamily="34" charset="0"/>
              <a:buChar char="•"/>
            </a:pPr>
            <a:r>
              <a:rPr lang="en-US" dirty="0"/>
              <a:t>Can you think of a large environmental or geographical dataset linked to a scientific question you are passionate about?</a:t>
            </a:r>
          </a:p>
          <a:p>
            <a:pPr marL="342900" indent="-342900" algn="l">
              <a:buFont typeface="Arial" panose="020B0604020202020204" pitchFamily="34" charset="0"/>
              <a:buChar char="•"/>
            </a:pPr>
            <a:r>
              <a:rPr lang="en-US" dirty="0"/>
              <a:t>In the affirmative, how could you format the dataset to facilitate its manipulation in Python?</a:t>
            </a:r>
          </a:p>
          <a:p>
            <a:pPr marL="342900" indent="-342900" algn="l">
              <a:buFont typeface="Arial" panose="020B0604020202020204" pitchFamily="34" charset="0"/>
              <a:buChar char="•"/>
            </a:pPr>
            <a:r>
              <a:rPr lang="en-US" dirty="0"/>
              <a:t>In the negative, consider browsing the list of benchmark datasets maintained by </a:t>
            </a:r>
            <a:r>
              <a:rPr lang="en-US" dirty="0" err="1"/>
              <a:t>Pangeo</a:t>
            </a:r>
            <a:r>
              <a:rPr lang="en-US" dirty="0"/>
              <a:t> (</a:t>
            </a:r>
            <a:r>
              <a:rPr lang="en-US" dirty="0">
                <a:hlinkClick r:id="rId3"/>
              </a:rPr>
              <a:t>http://mldata.pangeo.io/index.html</a:t>
            </a:r>
            <a:r>
              <a:rPr lang="en-US" dirty="0"/>
              <a:t>) or browse the class syllabus’ datasets</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4</a:t>
            </a:fld>
            <a:endParaRPr lang="en-US"/>
          </a:p>
        </p:txBody>
      </p:sp>
    </p:spTree>
    <p:extLst>
      <p:ext uri="{BB962C8B-B14F-4D97-AF65-F5344CB8AC3E}">
        <p14:creationId xmlns:p14="http://schemas.microsoft.com/office/powerpoint/2010/main" val="7859548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6F179-53D1-4335-A8BB-9DCC6F4B1EF0}"/>
              </a:ext>
            </a:extLst>
          </p:cNvPr>
          <p:cNvSpPr>
            <a:spLocks noGrp="1"/>
          </p:cNvSpPr>
          <p:nvPr>
            <p:ph type="title"/>
          </p:nvPr>
        </p:nvSpPr>
        <p:spPr>
          <a:xfrm>
            <a:off x="-2" y="1042633"/>
            <a:ext cx="12192000" cy="1021208"/>
          </a:xfrm>
        </p:spPr>
        <p:txBody>
          <a:bodyPr/>
          <a:lstStyle/>
          <a:p>
            <a:r>
              <a:rPr lang="en-US" dirty="0"/>
              <a:t>3) Training Logistic Regressions: Gradient Descent</a:t>
            </a:r>
          </a:p>
        </p:txBody>
      </p:sp>
      <p:sp>
        <p:nvSpPr>
          <p:cNvPr id="3" name="Slide Number Placeholder 2">
            <a:extLst>
              <a:ext uri="{FF2B5EF4-FFF2-40B4-BE49-F238E27FC236}">
                <a16:creationId xmlns:a16="http://schemas.microsoft.com/office/drawing/2014/main" id="{46A8B4CB-12E4-4F35-B1F1-21FB603BC84A}"/>
              </a:ext>
            </a:extLst>
          </p:cNvPr>
          <p:cNvSpPr>
            <a:spLocks noGrp="1"/>
          </p:cNvSpPr>
          <p:nvPr>
            <p:ph type="sldNum" sz="quarter" idx="12"/>
          </p:nvPr>
        </p:nvSpPr>
        <p:spPr/>
        <p:txBody>
          <a:bodyPr/>
          <a:lstStyle/>
          <a:p>
            <a:fld id="{A5686A01-FA10-4E06-92C7-92734750F4C6}" type="slidenum">
              <a:rPr lang="en-US" smtClean="0"/>
              <a:t>40</a:t>
            </a:fld>
            <a:endParaRPr lang="en-US"/>
          </a:p>
        </p:txBody>
      </p:sp>
      <p:pic>
        <p:nvPicPr>
          <p:cNvPr id="1028" name="Picture 4">
            <a:extLst>
              <a:ext uri="{FF2B5EF4-FFF2-40B4-BE49-F238E27FC236}">
                <a16:creationId xmlns:a16="http://schemas.microsoft.com/office/drawing/2014/main" id="{B857BCEE-0FCB-4974-BB2F-363FBA28865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2063841"/>
            <a:ext cx="6192456" cy="479415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594CB6D-9B96-4970-93F1-BA0BE2541EC5}"/>
              </a:ext>
            </a:extLst>
          </p:cNvPr>
          <p:cNvSpPr/>
          <p:nvPr/>
        </p:nvSpPr>
        <p:spPr>
          <a:xfrm>
            <a:off x="6507126" y="6488668"/>
            <a:ext cx="5684874"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lang="en-US" i="1" kern="0" dirty="0"/>
              <a:t>Computational Optimization (Cornell University)</a:t>
            </a:r>
            <a:endParaRPr kumimoji="0" lang="en-US" sz="1800" b="0" i="1" u="none" strike="noStrike" kern="0" cap="none" spc="0" normalizeH="0" baseline="0" noProof="0" dirty="0">
              <a:ln>
                <a:noFill/>
              </a:ln>
              <a:effectLst/>
              <a:uLnTx/>
              <a:uFillTx/>
            </a:endParaRPr>
          </a:p>
        </p:txBody>
      </p:sp>
      <p:pic>
        <p:nvPicPr>
          <p:cNvPr id="7" name="Picture 6">
            <a:extLst>
              <a:ext uri="{FF2B5EF4-FFF2-40B4-BE49-F238E27FC236}">
                <a16:creationId xmlns:a16="http://schemas.microsoft.com/office/drawing/2014/main" id="{E37DC277-1C2A-4C43-A41F-2023A4F1A1BF}"/>
              </a:ext>
            </a:extLst>
          </p:cNvPr>
          <p:cNvPicPr>
            <a:picLocks noChangeAspect="1"/>
          </p:cNvPicPr>
          <p:nvPr/>
        </p:nvPicPr>
        <p:blipFill>
          <a:blip r:embed="rId4"/>
          <a:stretch>
            <a:fillRect/>
          </a:stretch>
        </p:blipFill>
        <p:spPr>
          <a:xfrm>
            <a:off x="6192456" y="2063841"/>
            <a:ext cx="5999024" cy="3374739"/>
          </a:xfrm>
          <a:prstGeom prst="rect">
            <a:avLst/>
          </a:prstGeom>
        </p:spPr>
      </p:pic>
      <p:sp>
        <p:nvSpPr>
          <p:cNvPr id="9" name="TextBox 8">
            <a:extLst>
              <a:ext uri="{FF2B5EF4-FFF2-40B4-BE49-F238E27FC236}">
                <a16:creationId xmlns:a16="http://schemas.microsoft.com/office/drawing/2014/main" id="{99F62C43-8D22-420D-89E3-950B5A14E8F9}"/>
              </a:ext>
            </a:extLst>
          </p:cNvPr>
          <p:cNvSpPr txBox="1"/>
          <p:nvPr/>
        </p:nvSpPr>
        <p:spPr>
          <a:xfrm>
            <a:off x="6192456" y="5474825"/>
            <a:ext cx="5999542" cy="1015663"/>
          </a:xfrm>
          <a:prstGeom prst="rect">
            <a:avLst/>
          </a:prstGeom>
          <a:noFill/>
        </p:spPr>
        <p:txBody>
          <a:bodyPr wrap="square" rtlCol="0">
            <a:spAutoFit/>
          </a:bodyPr>
          <a:lstStyle/>
          <a:p>
            <a:pPr algn="ctr"/>
            <a:r>
              <a:rPr lang="en-US" sz="3000" dirty="0"/>
              <a:t>Batch vs Stochastic vs Mini-Batch</a:t>
            </a:r>
          </a:p>
          <a:p>
            <a:pPr algn="ctr"/>
            <a:r>
              <a:rPr lang="en-US" sz="3000" dirty="0"/>
              <a:t>Gradient Descent</a:t>
            </a:r>
          </a:p>
        </p:txBody>
      </p:sp>
    </p:spTree>
    <p:extLst>
      <p:ext uri="{BB962C8B-B14F-4D97-AF65-F5344CB8AC3E}">
        <p14:creationId xmlns:p14="http://schemas.microsoft.com/office/powerpoint/2010/main" val="13599365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3A5D3-583B-4ABC-AC8D-6C4C08A64DC3}"/>
              </a:ext>
            </a:extLst>
          </p:cNvPr>
          <p:cNvSpPr>
            <a:spLocks noGrp="1"/>
          </p:cNvSpPr>
          <p:nvPr>
            <p:ph type="title"/>
          </p:nvPr>
        </p:nvSpPr>
        <p:spPr>
          <a:xfrm>
            <a:off x="-2" y="1042632"/>
            <a:ext cx="12192000" cy="988187"/>
          </a:xfrm>
        </p:spPr>
        <p:txBody>
          <a:bodyPr/>
          <a:lstStyle/>
          <a:p>
            <a:r>
              <a:rPr lang="en-US" dirty="0"/>
              <a:t>4) Confusion Matrix of the task: </a:t>
            </a:r>
            <a:r>
              <a:rPr lang="en-US" b="1" dirty="0"/>
              <a:t>Is the digit 5?</a:t>
            </a:r>
          </a:p>
        </p:txBody>
      </p:sp>
      <p:sp>
        <p:nvSpPr>
          <p:cNvPr id="3" name="Slide Number Placeholder 2">
            <a:extLst>
              <a:ext uri="{FF2B5EF4-FFF2-40B4-BE49-F238E27FC236}">
                <a16:creationId xmlns:a16="http://schemas.microsoft.com/office/drawing/2014/main" id="{7D96A2F6-DA97-43D0-AA24-F845A3A6572D}"/>
              </a:ext>
            </a:extLst>
          </p:cNvPr>
          <p:cNvSpPr>
            <a:spLocks noGrp="1"/>
          </p:cNvSpPr>
          <p:nvPr>
            <p:ph type="sldNum" sz="quarter" idx="12"/>
          </p:nvPr>
        </p:nvSpPr>
        <p:spPr/>
        <p:txBody>
          <a:bodyPr/>
          <a:lstStyle/>
          <a:p>
            <a:fld id="{A5686A01-FA10-4E06-92C7-92734750F4C6}" type="slidenum">
              <a:rPr lang="en-US" smtClean="0"/>
              <a:t>41</a:t>
            </a:fld>
            <a:endParaRPr lang="en-US"/>
          </a:p>
        </p:txBody>
      </p:sp>
      <p:pic>
        <p:nvPicPr>
          <p:cNvPr id="5" name="Picture 4">
            <a:extLst>
              <a:ext uri="{FF2B5EF4-FFF2-40B4-BE49-F238E27FC236}">
                <a16:creationId xmlns:a16="http://schemas.microsoft.com/office/drawing/2014/main" id="{8D5A7D29-42DA-4D32-B6AF-988E55997F90}"/>
              </a:ext>
            </a:extLst>
          </p:cNvPr>
          <p:cNvPicPr>
            <a:picLocks noChangeAspect="1"/>
          </p:cNvPicPr>
          <p:nvPr/>
        </p:nvPicPr>
        <p:blipFill>
          <a:blip r:embed="rId3"/>
          <a:stretch>
            <a:fillRect/>
          </a:stretch>
        </p:blipFill>
        <p:spPr>
          <a:xfrm>
            <a:off x="0" y="2030819"/>
            <a:ext cx="8490342" cy="4827548"/>
          </a:xfrm>
          <a:prstGeom prst="rect">
            <a:avLst/>
          </a:prstGeom>
        </p:spPr>
      </p:pic>
      <p:pic>
        <p:nvPicPr>
          <p:cNvPr id="7" name="Picture 6" descr="\documentclass{article}&#10;\usepackage{amsmath,xcolor}&#10;\pagestyle{empty}&#10;\begin{document}&#10;&#10;$\textcolor{white}{\frac{TP+TN}{TP&#10;+TN+FP+FN}}&#10;$&#10;&#10;\end{document}" title="IguanaTex Bitmap Display">
            <a:extLst>
              <a:ext uri="{FF2B5EF4-FFF2-40B4-BE49-F238E27FC236}">
                <a16:creationId xmlns:a16="http://schemas.microsoft.com/office/drawing/2014/main" id="{A20DDF70-BDAB-47E5-BAF4-7E032DCA4183}"/>
              </a:ext>
            </a:extLst>
          </p:cNvPr>
          <p:cNvPicPr>
            <a:picLocks noChangeAspect="1"/>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8490342" y="4276850"/>
            <a:ext cx="3701656" cy="1100664"/>
          </a:xfrm>
          <a:prstGeom prst="rect">
            <a:avLst/>
          </a:prstGeom>
        </p:spPr>
      </p:pic>
      <p:sp>
        <p:nvSpPr>
          <p:cNvPr id="8" name="TextBox 7">
            <a:extLst>
              <a:ext uri="{FF2B5EF4-FFF2-40B4-BE49-F238E27FC236}">
                <a16:creationId xmlns:a16="http://schemas.microsoft.com/office/drawing/2014/main" id="{4C9EE5D1-B490-4EFA-BF68-7ABFD3BD779A}"/>
              </a:ext>
            </a:extLst>
          </p:cNvPr>
          <p:cNvSpPr txBox="1"/>
          <p:nvPr/>
        </p:nvSpPr>
        <p:spPr>
          <a:xfrm>
            <a:off x="8490344" y="3505758"/>
            <a:ext cx="3701656" cy="553998"/>
          </a:xfrm>
          <a:prstGeom prst="rect">
            <a:avLst/>
          </a:prstGeom>
          <a:noFill/>
        </p:spPr>
        <p:txBody>
          <a:bodyPr wrap="square" rtlCol="0">
            <a:spAutoFit/>
          </a:bodyPr>
          <a:lstStyle/>
          <a:p>
            <a:pPr algn="ctr"/>
            <a:r>
              <a:rPr lang="en-US" sz="3000" b="1" dirty="0"/>
              <a:t>Accuracy:</a:t>
            </a:r>
          </a:p>
        </p:txBody>
      </p:sp>
    </p:spTree>
    <p:extLst>
      <p:ext uri="{BB962C8B-B14F-4D97-AF65-F5344CB8AC3E}">
        <p14:creationId xmlns:p14="http://schemas.microsoft.com/office/powerpoint/2010/main" val="29586812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E800093-9A51-4E73-8D5C-03F7FC170CB2}"/>
              </a:ext>
            </a:extLst>
          </p:cNvPr>
          <p:cNvSpPr>
            <a:spLocks noGrp="1"/>
          </p:cNvSpPr>
          <p:nvPr>
            <p:ph type="sldNum" sz="quarter" idx="12"/>
          </p:nvPr>
        </p:nvSpPr>
        <p:spPr/>
        <p:txBody>
          <a:bodyPr/>
          <a:lstStyle/>
          <a:p>
            <a:fld id="{A5686A01-FA10-4E06-92C7-92734750F4C6}" type="slidenum">
              <a:rPr lang="en-US" smtClean="0"/>
              <a:t>42</a:t>
            </a:fld>
            <a:endParaRPr lang="en-US"/>
          </a:p>
        </p:txBody>
      </p:sp>
      <p:pic>
        <p:nvPicPr>
          <p:cNvPr id="6" name="Picture 5">
            <a:extLst>
              <a:ext uri="{FF2B5EF4-FFF2-40B4-BE49-F238E27FC236}">
                <a16:creationId xmlns:a16="http://schemas.microsoft.com/office/drawing/2014/main" id="{F9AE6537-C365-4E73-8404-D771ADD3CF7C}"/>
              </a:ext>
            </a:extLst>
          </p:cNvPr>
          <p:cNvPicPr>
            <a:picLocks noChangeAspect="1"/>
          </p:cNvPicPr>
          <p:nvPr/>
        </p:nvPicPr>
        <p:blipFill>
          <a:blip r:embed="rId2"/>
          <a:stretch>
            <a:fillRect/>
          </a:stretch>
        </p:blipFill>
        <p:spPr>
          <a:xfrm>
            <a:off x="2660353" y="3305389"/>
            <a:ext cx="6871289" cy="3552611"/>
          </a:xfrm>
          <a:prstGeom prst="rect">
            <a:avLst/>
          </a:prstGeom>
        </p:spPr>
      </p:pic>
      <p:pic>
        <p:nvPicPr>
          <p:cNvPr id="8" name="Picture 7">
            <a:extLst>
              <a:ext uri="{FF2B5EF4-FFF2-40B4-BE49-F238E27FC236}">
                <a16:creationId xmlns:a16="http://schemas.microsoft.com/office/drawing/2014/main" id="{D3714E53-8DD6-439A-977E-5D9A1A75A9C4}"/>
              </a:ext>
            </a:extLst>
          </p:cNvPr>
          <p:cNvPicPr>
            <a:picLocks noChangeAspect="1"/>
          </p:cNvPicPr>
          <p:nvPr/>
        </p:nvPicPr>
        <p:blipFill>
          <a:blip r:embed="rId3"/>
          <a:stretch>
            <a:fillRect/>
          </a:stretch>
        </p:blipFill>
        <p:spPr>
          <a:xfrm>
            <a:off x="9657700" y="3429000"/>
            <a:ext cx="2534298" cy="805291"/>
          </a:xfrm>
          <a:prstGeom prst="rect">
            <a:avLst/>
          </a:prstGeom>
        </p:spPr>
      </p:pic>
      <p:pic>
        <p:nvPicPr>
          <p:cNvPr id="10" name="Picture 9">
            <a:extLst>
              <a:ext uri="{FF2B5EF4-FFF2-40B4-BE49-F238E27FC236}">
                <a16:creationId xmlns:a16="http://schemas.microsoft.com/office/drawing/2014/main" id="{CD4435EB-2A5A-4527-9A4B-7F7EA0CE88EA}"/>
              </a:ext>
            </a:extLst>
          </p:cNvPr>
          <p:cNvPicPr>
            <a:picLocks noChangeAspect="1"/>
          </p:cNvPicPr>
          <p:nvPr/>
        </p:nvPicPr>
        <p:blipFill>
          <a:blip r:embed="rId4"/>
          <a:stretch>
            <a:fillRect/>
          </a:stretch>
        </p:blipFill>
        <p:spPr>
          <a:xfrm>
            <a:off x="362881" y="3431782"/>
            <a:ext cx="1946374" cy="715203"/>
          </a:xfrm>
          <a:prstGeom prst="rect">
            <a:avLst/>
          </a:prstGeom>
        </p:spPr>
      </p:pic>
      <p:sp>
        <p:nvSpPr>
          <p:cNvPr id="12" name="Rectangle 11">
            <a:extLst>
              <a:ext uri="{FF2B5EF4-FFF2-40B4-BE49-F238E27FC236}">
                <a16:creationId xmlns:a16="http://schemas.microsoft.com/office/drawing/2014/main" id="{9FB6E51F-EDB9-42E5-ADA9-4F1D665B66B2}"/>
              </a:ext>
            </a:extLst>
          </p:cNvPr>
          <p:cNvSpPr/>
          <p:nvPr/>
        </p:nvSpPr>
        <p:spPr>
          <a:xfrm>
            <a:off x="11676333" y="3831646"/>
            <a:ext cx="389862" cy="3125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3DDF126-C386-4754-9F26-3E8D8F3BF6C9}"/>
              </a:ext>
            </a:extLst>
          </p:cNvPr>
          <p:cNvSpPr/>
          <p:nvPr/>
        </p:nvSpPr>
        <p:spPr>
          <a:xfrm>
            <a:off x="1707014" y="3805747"/>
            <a:ext cx="442137" cy="2612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E1DB28F-2416-4BF4-B9FC-75B6E2FE4B2B}"/>
              </a:ext>
            </a:extLst>
          </p:cNvPr>
          <p:cNvPicPr>
            <a:picLocks noChangeAspect="1"/>
          </p:cNvPicPr>
          <p:nvPr/>
        </p:nvPicPr>
        <p:blipFill>
          <a:blip r:embed="rId5"/>
          <a:stretch>
            <a:fillRect/>
          </a:stretch>
        </p:blipFill>
        <p:spPr>
          <a:xfrm>
            <a:off x="2660353" y="1041991"/>
            <a:ext cx="7216170" cy="2263398"/>
          </a:xfrm>
          <a:prstGeom prst="rect">
            <a:avLst/>
          </a:prstGeom>
        </p:spPr>
      </p:pic>
      <p:sp>
        <p:nvSpPr>
          <p:cNvPr id="18" name="Rectangle 17">
            <a:extLst>
              <a:ext uri="{FF2B5EF4-FFF2-40B4-BE49-F238E27FC236}">
                <a16:creationId xmlns:a16="http://schemas.microsoft.com/office/drawing/2014/main" id="{1CEE48A3-04AB-4E99-A94E-ABF2FD1E161C}"/>
              </a:ext>
            </a:extLst>
          </p:cNvPr>
          <p:cNvSpPr/>
          <p:nvPr/>
        </p:nvSpPr>
        <p:spPr>
          <a:xfrm>
            <a:off x="4859079" y="2445488"/>
            <a:ext cx="2608521" cy="7362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8C41800E-124F-4F6C-98FD-C8F8809BB86E}"/>
              </a:ext>
            </a:extLst>
          </p:cNvPr>
          <p:cNvGrpSpPr/>
          <p:nvPr/>
        </p:nvGrpSpPr>
        <p:grpSpPr>
          <a:xfrm>
            <a:off x="3444240" y="1203782"/>
            <a:ext cx="1992631" cy="1169848"/>
            <a:chOff x="3444240" y="1203782"/>
            <a:chExt cx="1992631" cy="1169848"/>
          </a:xfrm>
        </p:grpSpPr>
        <p:sp>
          <p:nvSpPr>
            <p:cNvPr id="19" name="Rectangle 18">
              <a:extLst>
                <a:ext uri="{FF2B5EF4-FFF2-40B4-BE49-F238E27FC236}">
                  <a16:creationId xmlns:a16="http://schemas.microsoft.com/office/drawing/2014/main" id="{E8196E0B-0094-4D35-B096-FB4D4D9FE277}"/>
                </a:ext>
              </a:extLst>
            </p:cNvPr>
            <p:cNvSpPr/>
            <p:nvPr/>
          </p:nvSpPr>
          <p:spPr>
            <a:xfrm>
              <a:off x="3444240" y="1203782"/>
              <a:ext cx="1992631" cy="43451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A12CF6F-146F-467A-BEE3-F855F6A44F31}"/>
                </a:ext>
              </a:extLst>
            </p:cNvPr>
            <p:cNvSpPr/>
            <p:nvPr/>
          </p:nvSpPr>
          <p:spPr>
            <a:xfrm>
              <a:off x="4762501" y="1582832"/>
              <a:ext cx="125730" cy="79079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698FF2DB-6959-43B3-BE6C-2F209647F888}"/>
              </a:ext>
            </a:extLst>
          </p:cNvPr>
          <p:cNvGrpSpPr/>
          <p:nvPr/>
        </p:nvGrpSpPr>
        <p:grpSpPr>
          <a:xfrm>
            <a:off x="5970267" y="1187433"/>
            <a:ext cx="784864" cy="1186197"/>
            <a:chOff x="5970267" y="1187433"/>
            <a:chExt cx="784864" cy="1186197"/>
          </a:xfrm>
        </p:grpSpPr>
        <p:sp>
          <p:nvSpPr>
            <p:cNvPr id="21" name="Rectangle 20">
              <a:extLst>
                <a:ext uri="{FF2B5EF4-FFF2-40B4-BE49-F238E27FC236}">
                  <a16:creationId xmlns:a16="http://schemas.microsoft.com/office/drawing/2014/main" id="{9BB2EE07-FB90-4166-AFFE-E43DFCA85B97}"/>
                </a:ext>
              </a:extLst>
            </p:cNvPr>
            <p:cNvSpPr/>
            <p:nvPr/>
          </p:nvSpPr>
          <p:spPr>
            <a:xfrm>
              <a:off x="5970267" y="1187433"/>
              <a:ext cx="784864" cy="3953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1AEAE9D-56C3-40E6-9DC3-5E3FDE83FE0E}"/>
                </a:ext>
              </a:extLst>
            </p:cNvPr>
            <p:cNvSpPr/>
            <p:nvPr/>
          </p:nvSpPr>
          <p:spPr>
            <a:xfrm>
              <a:off x="6220758" y="1584209"/>
              <a:ext cx="88602" cy="78942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A2CD40AB-F533-40D6-B940-F98A21DDCE92}"/>
              </a:ext>
            </a:extLst>
          </p:cNvPr>
          <p:cNvGrpSpPr/>
          <p:nvPr/>
        </p:nvGrpSpPr>
        <p:grpSpPr>
          <a:xfrm>
            <a:off x="7005622" y="1242901"/>
            <a:ext cx="922988" cy="1130729"/>
            <a:chOff x="7005622" y="1242901"/>
            <a:chExt cx="922988" cy="1130729"/>
          </a:xfrm>
        </p:grpSpPr>
        <p:sp>
          <p:nvSpPr>
            <p:cNvPr id="23" name="Rectangle 22">
              <a:extLst>
                <a:ext uri="{FF2B5EF4-FFF2-40B4-BE49-F238E27FC236}">
                  <a16:creationId xmlns:a16="http://schemas.microsoft.com/office/drawing/2014/main" id="{514A9634-CF82-4E1F-9656-F85969088EA4}"/>
                </a:ext>
              </a:extLst>
            </p:cNvPr>
            <p:cNvSpPr/>
            <p:nvPr/>
          </p:nvSpPr>
          <p:spPr>
            <a:xfrm>
              <a:off x="7005622" y="1242901"/>
              <a:ext cx="922988" cy="39539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D5D3C7A-51BD-4DCA-9553-55242451AD26}"/>
                </a:ext>
              </a:extLst>
            </p:cNvPr>
            <p:cNvSpPr/>
            <p:nvPr/>
          </p:nvSpPr>
          <p:spPr>
            <a:xfrm>
              <a:off x="7256113" y="1618761"/>
              <a:ext cx="211487" cy="75486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8" name="Picture 27" descr="Icon&#10;&#10;Description automatically generated">
            <a:extLst>
              <a:ext uri="{FF2B5EF4-FFF2-40B4-BE49-F238E27FC236}">
                <a16:creationId xmlns:a16="http://schemas.microsoft.com/office/drawing/2014/main" id="{E1A5406D-D34D-44C3-97C1-4247AF73F5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2881" y="1108539"/>
            <a:ext cx="1222834" cy="1222834"/>
          </a:xfrm>
          <a:prstGeom prst="rect">
            <a:avLst/>
          </a:prstGeom>
        </p:spPr>
      </p:pic>
    </p:spTree>
    <p:extLst>
      <p:ext uri="{BB962C8B-B14F-4D97-AF65-F5344CB8AC3E}">
        <p14:creationId xmlns:p14="http://schemas.microsoft.com/office/powerpoint/2010/main" val="3061138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5"/>
                                        </p:tgtEl>
                                      </p:cBhvr>
                                    </p:animEffect>
                                    <p:set>
                                      <p:cBhvr>
                                        <p:cTn id="7" dur="1" fill="hold">
                                          <p:stCondLst>
                                            <p:cond delay="499"/>
                                          </p:stCondLst>
                                        </p:cTn>
                                        <p:tgtEl>
                                          <p:spTgt spid="2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10" presetClass="exit" presetSubtype="0" fill="hold" nodeType="withEffect">
                                  <p:stCondLst>
                                    <p:cond delay="0"/>
                                  </p:stCondLst>
                                  <p:childTnLst>
                                    <p:animEffect transition="out" filter="fade">
                                      <p:cBhvr>
                                        <p:cTn id="14" dur="500"/>
                                        <p:tgtEl>
                                          <p:spTgt spid="27"/>
                                        </p:tgtEl>
                                      </p:cBhvr>
                                    </p:animEffect>
                                    <p:set>
                                      <p:cBhvr>
                                        <p:cTn id="15" dur="1" fill="hold">
                                          <p:stCondLst>
                                            <p:cond delay="499"/>
                                          </p:stCondLst>
                                        </p:cTn>
                                        <p:tgtEl>
                                          <p:spTgt spid="27"/>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xit" presetSubtype="0" fill="hold" nodeType="withEffect">
                                  <p:stCondLst>
                                    <p:cond delay="0"/>
                                  </p:stCondLst>
                                  <p:childTnLst>
                                    <p:animEffect transition="out" filter="fade">
                                      <p:cBhvr>
                                        <p:cTn id="22" dur="500"/>
                                        <p:tgtEl>
                                          <p:spTgt spid="26"/>
                                        </p:tgtEl>
                                      </p:cBhvr>
                                    </p:animEffect>
                                    <p:set>
                                      <p:cBhvr>
                                        <p:cTn id="23" dur="1" fill="hold">
                                          <p:stCondLst>
                                            <p:cond delay="499"/>
                                          </p:stCondLst>
                                        </p:cTn>
                                        <p:tgtEl>
                                          <p:spTgt spid="2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D2B65-020D-4AF4-A604-FD49C7F16166}"/>
              </a:ext>
            </a:extLst>
          </p:cNvPr>
          <p:cNvSpPr>
            <a:spLocks noGrp="1"/>
          </p:cNvSpPr>
          <p:nvPr>
            <p:ph type="title"/>
          </p:nvPr>
        </p:nvSpPr>
        <p:spPr>
          <a:xfrm>
            <a:off x="-2" y="1042632"/>
            <a:ext cx="12192000" cy="988187"/>
          </a:xfrm>
        </p:spPr>
        <p:txBody>
          <a:bodyPr/>
          <a:lstStyle/>
          <a:p>
            <a:r>
              <a:rPr lang="en-US" dirty="0"/>
              <a:t>4) When do we want high recall (sensitivity)?</a:t>
            </a:r>
          </a:p>
        </p:txBody>
      </p:sp>
      <p:sp>
        <p:nvSpPr>
          <p:cNvPr id="3" name="Slide Number Placeholder 2">
            <a:extLst>
              <a:ext uri="{FF2B5EF4-FFF2-40B4-BE49-F238E27FC236}">
                <a16:creationId xmlns:a16="http://schemas.microsoft.com/office/drawing/2014/main" id="{5E800093-9A51-4E73-8D5C-03F7FC170CB2}"/>
              </a:ext>
            </a:extLst>
          </p:cNvPr>
          <p:cNvSpPr>
            <a:spLocks noGrp="1"/>
          </p:cNvSpPr>
          <p:nvPr>
            <p:ph type="sldNum" sz="quarter" idx="12"/>
          </p:nvPr>
        </p:nvSpPr>
        <p:spPr/>
        <p:txBody>
          <a:bodyPr/>
          <a:lstStyle/>
          <a:p>
            <a:fld id="{A5686A01-FA10-4E06-92C7-92734750F4C6}" type="slidenum">
              <a:rPr lang="en-US" smtClean="0"/>
              <a:t>43</a:t>
            </a:fld>
            <a:endParaRPr lang="en-US"/>
          </a:p>
        </p:txBody>
      </p:sp>
      <p:sp>
        <p:nvSpPr>
          <p:cNvPr id="12" name="TextBox 11">
            <a:extLst>
              <a:ext uri="{FF2B5EF4-FFF2-40B4-BE49-F238E27FC236}">
                <a16:creationId xmlns:a16="http://schemas.microsoft.com/office/drawing/2014/main" id="{CA11F274-F401-4C4F-965B-FD81C2DE7DB9}"/>
              </a:ext>
            </a:extLst>
          </p:cNvPr>
          <p:cNvSpPr txBox="1"/>
          <p:nvPr/>
        </p:nvSpPr>
        <p:spPr>
          <a:xfrm>
            <a:off x="3774981" y="2003420"/>
            <a:ext cx="8545033" cy="1015663"/>
          </a:xfrm>
          <a:prstGeom prst="rect">
            <a:avLst/>
          </a:prstGeom>
          <a:noFill/>
        </p:spPr>
        <p:txBody>
          <a:bodyPr wrap="square" rtlCol="0">
            <a:spAutoFit/>
          </a:bodyPr>
          <a:lstStyle/>
          <a:p>
            <a:pPr algn="l"/>
            <a:r>
              <a:rPr lang="en-US" sz="3000" dirty="0"/>
              <a:t>High recall = We tolerate false positives</a:t>
            </a:r>
            <a:br>
              <a:rPr lang="en-US" sz="3000" dirty="0"/>
            </a:br>
            <a:r>
              <a:rPr lang="en-US" sz="3000" dirty="0"/>
              <a:t>but try to have as few false negatives as possible</a:t>
            </a:r>
          </a:p>
        </p:txBody>
      </p:sp>
      <p:pic>
        <p:nvPicPr>
          <p:cNvPr id="8" name="Picture 7">
            <a:extLst>
              <a:ext uri="{FF2B5EF4-FFF2-40B4-BE49-F238E27FC236}">
                <a16:creationId xmlns:a16="http://schemas.microsoft.com/office/drawing/2014/main" id="{9CEABF82-52FC-4C94-9114-36DF1DAE87B9}"/>
              </a:ext>
            </a:extLst>
          </p:cNvPr>
          <p:cNvPicPr>
            <a:picLocks noChangeAspect="1"/>
          </p:cNvPicPr>
          <p:nvPr/>
        </p:nvPicPr>
        <p:blipFill>
          <a:blip r:embed="rId2"/>
          <a:stretch>
            <a:fillRect/>
          </a:stretch>
        </p:blipFill>
        <p:spPr>
          <a:xfrm>
            <a:off x="277819" y="2030896"/>
            <a:ext cx="2689281" cy="988187"/>
          </a:xfrm>
          <a:prstGeom prst="rect">
            <a:avLst/>
          </a:prstGeom>
        </p:spPr>
      </p:pic>
      <p:sp>
        <p:nvSpPr>
          <p:cNvPr id="9" name="Rectangle 8">
            <a:extLst>
              <a:ext uri="{FF2B5EF4-FFF2-40B4-BE49-F238E27FC236}">
                <a16:creationId xmlns:a16="http://schemas.microsoft.com/office/drawing/2014/main" id="{388FA6F5-0DE6-4065-BC74-010C08561A62}"/>
              </a:ext>
            </a:extLst>
          </p:cNvPr>
          <p:cNvSpPr/>
          <p:nvPr/>
        </p:nvSpPr>
        <p:spPr>
          <a:xfrm>
            <a:off x="2196111" y="2527872"/>
            <a:ext cx="509313" cy="3609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2B73485-BA2B-4F81-87B9-488D47EF45ED}"/>
              </a:ext>
            </a:extLst>
          </p:cNvPr>
          <p:cNvSpPr txBox="1"/>
          <p:nvPr/>
        </p:nvSpPr>
        <p:spPr>
          <a:xfrm>
            <a:off x="303644" y="4074926"/>
            <a:ext cx="5326912" cy="2015936"/>
          </a:xfrm>
          <a:prstGeom prst="rect">
            <a:avLst/>
          </a:prstGeom>
          <a:noFill/>
        </p:spPr>
        <p:txBody>
          <a:bodyPr wrap="square">
            <a:spAutoFit/>
          </a:bodyPr>
          <a:lstStyle/>
          <a:p>
            <a:pPr algn="ctr"/>
            <a:r>
              <a:rPr lang="en-US" sz="2500" dirty="0"/>
              <a:t>To </a:t>
            </a:r>
            <a:r>
              <a:rPr lang="en-US" sz="2500" b="1" dirty="0"/>
              <a:t>detect dangerous storms</a:t>
            </a:r>
            <a:r>
              <a:rPr lang="en-US" sz="2500" dirty="0"/>
              <a:t>: It is fine if the classifier has less precision as long as it has a high recall, there would be a few false alerts but almost all dangerous storms will be detected.</a:t>
            </a:r>
          </a:p>
        </p:txBody>
      </p:sp>
      <p:sp>
        <p:nvSpPr>
          <p:cNvPr id="17" name="TextBox 16">
            <a:extLst>
              <a:ext uri="{FF2B5EF4-FFF2-40B4-BE49-F238E27FC236}">
                <a16:creationId xmlns:a16="http://schemas.microsoft.com/office/drawing/2014/main" id="{AA221BDE-D5BF-45DC-B66A-7F5A2BE3ACDA}"/>
              </a:ext>
            </a:extLst>
          </p:cNvPr>
          <p:cNvSpPr txBox="1"/>
          <p:nvPr/>
        </p:nvSpPr>
        <p:spPr>
          <a:xfrm>
            <a:off x="6868632" y="3690205"/>
            <a:ext cx="4568454" cy="2785378"/>
          </a:xfrm>
          <a:prstGeom prst="rect">
            <a:avLst/>
          </a:prstGeom>
          <a:noFill/>
        </p:spPr>
        <p:txBody>
          <a:bodyPr wrap="square">
            <a:spAutoFit/>
          </a:bodyPr>
          <a:lstStyle/>
          <a:p>
            <a:pPr algn="ctr"/>
            <a:r>
              <a:rPr lang="en-US" sz="2500" dirty="0"/>
              <a:t>Let’s say we were trying to </a:t>
            </a:r>
            <a:r>
              <a:rPr lang="en-US" sz="2500" b="1" dirty="0"/>
              <a:t>detect if a soil sample was polluted or not</a:t>
            </a:r>
            <a:r>
              <a:rPr lang="en-US" sz="2500" dirty="0"/>
              <a:t>. In this case, we would want to reduce the number of False Negatives because we hope to not miss any polluted sample in the batch.</a:t>
            </a:r>
          </a:p>
        </p:txBody>
      </p:sp>
      <p:pic>
        <p:nvPicPr>
          <p:cNvPr id="18" name="Picture 17" descr="Icon&#10;&#10;Description automatically generated">
            <a:extLst>
              <a:ext uri="{FF2B5EF4-FFF2-40B4-BE49-F238E27FC236}">
                <a16:creationId xmlns:a16="http://schemas.microsoft.com/office/drawing/2014/main" id="{AD6F2585-1580-43F4-913A-96711F39E1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019" y="1031722"/>
            <a:ext cx="971698" cy="971698"/>
          </a:xfrm>
          <a:prstGeom prst="rect">
            <a:avLst/>
          </a:prstGeom>
        </p:spPr>
      </p:pic>
    </p:spTree>
    <p:extLst>
      <p:ext uri="{BB962C8B-B14F-4D97-AF65-F5344CB8AC3E}">
        <p14:creationId xmlns:p14="http://schemas.microsoft.com/office/powerpoint/2010/main" val="20720373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D2B65-020D-4AF4-A604-FD49C7F16166}"/>
              </a:ext>
            </a:extLst>
          </p:cNvPr>
          <p:cNvSpPr>
            <a:spLocks noGrp="1"/>
          </p:cNvSpPr>
          <p:nvPr>
            <p:ph type="title"/>
          </p:nvPr>
        </p:nvSpPr>
        <p:spPr>
          <a:xfrm>
            <a:off x="-2" y="1042632"/>
            <a:ext cx="12192000" cy="988187"/>
          </a:xfrm>
        </p:spPr>
        <p:txBody>
          <a:bodyPr/>
          <a:lstStyle/>
          <a:p>
            <a:r>
              <a:rPr lang="en-US" dirty="0"/>
              <a:t>4) When do we want high precision?</a:t>
            </a:r>
          </a:p>
        </p:txBody>
      </p:sp>
      <p:sp>
        <p:nvSpPr>
          <p:cNvPr id="3" name="Slide Number Placeholder 2">
            <a:extLst>
              <a:ext uri="{FF2B5EF4-FFF2-40B4-BE49-F238E27FC236}">
                <a16:creationId xmlns:a16="http://schemas.microsoft.com/office/drawing/2014/main" id="{5E800093-9A51-4E73-8D5C-03F7FC170CB2}"/>
              </a:ext>
            </a:extLst>
          </p:cNvPr>
          <p:cNvSpPr>
            <a:spLocks noGrp="1"/>
          </p:cNvSpPr>
          <p:nvPr>
            <p:ph type="sldNum" sz="quarter" idx="12"/>
          </p:nvPr>
        </p:nvSpPr>
        <p:spPr/>
        <p:txBody>
          <a:bodyPr/>
          <a:lstStyle/>
          <a:p>
            <a:fld id="{A5686A01-FA10-4E06-92C7-92734750F4C6}" type="slidenum">
              <a:rPr lang="en-US" smtClean="0"/>
              <a:t>44</a:t>
            </a:fld>
            <a:endParaRPr lang="en-US"/>
          </a:p>
        </p:txBody>
      </p:sp>
      <p:pic>
        <p:nvPicPr>
          <p:cNvPr id="6" name="Picture 5">
            <a:extLst>
              <a:ext uri="{FF2B5EF4-FFF2-40B4-BE49-F238E27FC236}">
                <a16:creationId xmlns:a16="http://schemas.microsoft.com/office/drawing/2014/main" id="{66B7F0B2-F7CB-4D45-BBF1-BA47A06B7754}"/>
              </a:ext>
            </a:extLst>
          </p:cNvPr>
          <p:cNvPicPr>
            <a:picLocks noChangeAspect="1"/>
          </p:cNvPicPr>
          <p:nvPr/>
        </p:nvPicPr>
        <p:blipFill>
          <a:blip r:embed="rId3"/>
          <a:stretch>
            <a:fillRect/>
          </a:stretch>
        </p:blipFill>
        <p:spPr>
          <a:xfrm>
            <a:off x="245366" y="2030819"/>
            <a:ext cx="3110124" cy="988264"/>
          </a:xfrm>
          <a:prstGeom prst="rect">
            <a:avLst/>
          </a:prstGeom>
        </p:spPr>
      </p:pic>
      <p:sp>
        <p:nvSpPr>
          <p:cNvPr id="7" name="Rectangle 6">
            <a:extLst>
              <a:ext uri="{FF2B5EF4-FFF2-40B4-BE49-F238E27FC236}">
                <a16:creationId xmlns:a16="http://schemas.microsoft.com/office/drawing/2014/main" id="{79BEE7CE-D419-425C-AE01-734539E9A094}"/>
              </a:ext>
            </a:extLst>
          </p:cNvPr>
          <p:cNvSpPr/>
          <p:nvPr/>
        </p:nvSpPr>
        <p:spPr>
          <a:xfrm>
            <a:off x="2690022" y="2524951"/>
            <a:ext cx="503274" cy="3245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A11F274-F401-4C4F-965B-FD81C2DE7DB9}"/>
              </a:ext>
            </a:extLst>
          </p:cNvPr>
          <p:cNvSpPr txBox="1"/>
          <p:nvPr/>
        </p:nvSpPr>
        <p:spPr>
          <a:xfrm>
            <a:off x="3774981" y="2003420"/>
            <a:ext cx="8545033" cy="1015663"/>
          </a:xfrm>
          <a:prstGeom prst="rect">
            <a:avLst/>
          </a:prstGeom>
          <a:noFill/>
        </p:spPr>
        <p:txBody>
          <a:bodyPr wrap="square" rtlCol="0">
            <a:spAutoFit/>
          </a:bodyPr>
          <a:lstStyle/>
          <a:p>
            <a:pPr algn="l"/>
            <a:r>
              <a:rPr lang="en-US" sz="3000" dirty="0"/>
              <a:t>High precision = We tolerate false negatives</a:t>
            </a:r>
            <a:br>
              <a:rPr lang="en-US" sz="3000" dirty="0"/>
            </a:br>
            <a:r>
              <a:rPr lang="en-US" sz="3000" dirty="0"/>
              <a:t>but try to have as few false positives as possible</a:t>
            </a:r>
          </a:p>
        </p:txBody>
      </p:sp>
      <p:sp>
        <p:nvSpPr>
          <p:cNvPr id="24" name="TextBox 23">
            <a:extLst>
              <a:ext uri="{FF2B5EF4-FFF2-40B4-BE49-F238E27FC236}">
                <a16:creationId xmlns:a16="http://schemas.microsoft.com/office/drawing/2014/main" id="{203FA35A-0AA7-45B3-B410-D6D9C3437A4A}"/>
              </a:ext>
            </a:extLst>
          </p:cNvPr>
          <p:cNvSpPr txBox="1"/>
          <p:nvPr/>
        </p:nvSpPr>
        <p:spPr>
          <a:xfrm>
            <a:off x="5964865" y="3725866"/>
            <a:ext cx="6243080" cy="2400657"/>
          </a:xfrm>
          <a:prstGeom prst="rect">
            <a:avLst/>
          </a:prstGeom>
          <a:noFill/>
        </p:spPr>
        <p:txBody>
          <a:bodyPr wrap="square">
            <a:spAutoFit/>
          </a:bodyPr>
          <a:lstStyle/>
          <a:p>
            <a:pPr algn="ctr"/>
            <a:r>
              <a:rPr lang="en-US" sz="2500" dirty="0"/>
              <a:t>In </a:t>
            </a:r>
            <a:r>
              <a:rPr lang="en-US" sz="2500" b="1" dirty="0"/>
              <a:t>surveying</a:t>
            </a:r>
            <a:r>
              <a:rPr lang="en-US" sz="2500" dirty="0"/>
              <a:t> the potential distribution of </a:t>
            </a:r>
            <a:r>
              <a:rPr lang="en-US" sz="2500" b="1" dirty="0"/>
              <a:t>permafrost</a:t>
            </a:r>
            <a:r>
              <a:rPr lang="en-US" sz="2500" dirty="0"/>
              <a:t> in mountain regions, where the accuracy of the prediction of positives is important. If the model classifies the presence of permafrost at one point, then it must be there. False positives must be reduced.</a:t>
            </a:r>
          </a:p>
        </p:txBody>
      </p:sp>
      <p:sp>
        <p:nvSpPr>
          <p:cNvPr id="28" name="TextBox 27">
            <a:extLst>
              <a:ext uri="{FF2B5EF4-FFF2-40B4-BE49-F238E27FC236}">
                <a16:creationId xmlns:a16="http://schemas.microsoft.com/office/drawing/2014/main" id="{3115A3D9-1725-4D7E-9893-CF52B3FDE9B2}"/>
              </a:ext>
            </a:extLst>
          </p:cNvPr>
          <p:cNvSpPr txBox="1"/>
          <p:nvPr/>
        </p:nvSpPr>
        <p:spPr>
          <a:xfrm>
            <a:off x="451868" y="3918226"/>
            <a:ext cx="4476307" cy="2015936"/>
          </a:xfrm>
          <a:prstGeom prst="rect">
            <a:avLst/>
          </a:prstGeom>
          <a:noFill/>
        </p:spPr>
        <p:txBody>
          <a:bodyPr wrap="square">
            <a:spAutoFit/>
          </a:bodyPr>
          <a:lstStyle/>
          <a:p>
            <a:pPr algn="ctr"/>
            <a:r>
              <a:rPr lang="en-US" sz="2500" b="1" dirty="0"/>
              <a:t>Searching for oil</a:t>
            </a:r>
            <a:r>
              <a:rPr lang="en-US" sz="2500" dirty="0"/>
              <a:t>. We would rather be certain that there is oil before spending a lot on drilling and miss a few reserves rather than drilling for nothing</a:t>
            </a:r>
          </a:p>
        </p:txBody>
      </p:sp>
      <p:pic>
        <p:nvPicPr>
          <p:cNvPr id="29" name="Picture 28" descr="Icon&#10;&#10;Description automatically generated">
            <a:extLst>
              <a:ext uri="{FF2B5EF4-FFF2-40B4-BE49-F238E27FC236}">
                <a16:creationId xmlns:a16="http://schemas.microsoft.com/office/drawing/2014/main" id="{AA752E0B-F767-4161-B29A-8C8EAA69F1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019" y="1031722"/>
            <a:ext cx="971698" cy="971698"/>
          </a:xfrm>
          <a:prstGeom prst="rect">
            <a:avLst/>
          </a:prstGeom>
        </p:spPr>
      </p:pic>
    </p:spTree>
    <p:extLst>
      <p:ext uri="{BB962C8B-B14F-4D97-AF65-F5344CB8AC3E}">
        <p14:creationId xmlns:p14="http://schemas.microsoft.com/office/powerpoint/2010/main" val="28716855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D2B65-020D-4AF4-A604-FD49C7F16166}"/>
              </a:ext>
            </a:extLst>
          </p:cNvPr>
          <p:cNvSpPr>
            <a:spLocks noGrp="1"/>
          </p:cNvSpPr>
          <p:nvPr>
            <p:ph type="title"/>
          </p:nvPr>
        </p:nvSpPr>
        <p:spPr>
          <a:xfrm>
            <a:off x="-2" y="1042632"/>
            <a:ext cx="12192000" cy="988187"/>
          </a:xfrm>
        </p:spPr>
        <p:txBody>
          <a:bodyPr/>
          <a:lstStyle/>
          <a:p>
            <a:r>
              <a:rPr lang="en-US" dirty="0"/>
              <a:t>4) What if we want good precision </a:t>
            </a:r>
            <a:r>
              <a:rPr lang="en-US" b="1" dirty="0"/>
              <a:t>and</a:t>
            </a:r>
            <a:r>
              <a:rPr lang="en-US" dirty="0"/>
              <a:t> recall?</a:t>
            </a:r>
          </a:p>
        </p:txBody>
      </p:sp>
      <p:sp>
        <p:nvSpPr>
          <p:cNvPr id="3" name="Slide Number Placeholder 2">
            <a:extLst>
              <a:ext uri="{FF2B5EF4-FFF2-40B4-BE49-F238E27FC236}">
                <a16:creationId xmlns:a16="http://schemas.microsoft.com/office/drawing/2014/main" id="{5E800093-9A51-4E73-8D5C-03F7FC170CB2}"/>
              </a:ext>
            </a:extLst>
          </p:cNvPr>
          <p:cNvSpPr>
            <a:spLocks noGrp="1"/>
          </p:cNvSpPr>
          <p:nvPr>
            <p:ph type="sldNum" sz="quarter" idx="12"/>
          </p:nvPr>
        </p:nvSpPr>
        <p:spPr/>
        <p:txBody>
          <a:bodyPr/>
          <a:lstStyle/>
          <a:p>
            <a:fld id="{A5686A01-FA10-4E06-92C7-92734750F4C6}" type="slidenum">
              <a:rPr lang="en-US" smtClean="0"/>
              <a:t>45</a:t>
            </a:fld>
            <a:endParaRPr lang="en-US"/>
          </a:p>
        </p:txBody>
      </p:sp>
      <p:pic>
        <p:nvPicPr>
          <p:cNvPr id="6" name="Picture 5">
            <a:extLst>
              <a:ext uri="{FF2B5EF4-FFF2-40B4-BE49-F238E27FC236}">
                <a16:creationId xmlns:a16="http://schemas.microsoft.com/office/drawing/2014/main" id="{66B7F0B2-F7CB-4D45-BBF1-BA47A06B7754}"/>
              </a:ext>
            </a:extLst>
          </p:cNvPr>
          <p:cNvPicPr>
            <a:picLocks noChangeAspect="1"/>
          </p:cNvPicPr>
          <p:nvPr/>
        </p:nvPicPr>
        <p:blipFill>
          <a:blip r:embed="rId3"/>
          <a:stretch>
            <a:fillRect/>
          </a:stretch>
        </p:blipFill>
        <p:spPr>
          <a:xfrm>
            <a:off x="245366" y="2030819"/>
            <a:ext cx="3110124" cy="988264"/>
          </a:xfrm>
          <a:prstGeom prst="rect">
            <a:avLst/>
          </a:prstGeom>
        </p:spPr>
      </p:pic>
      <p:sp>
        <p:nvSpPr>
          <p:cNvPr id="7" name="Rectangle 6">
            <a:extLst>
              <a:ext uri="{FF2B5EF4-FFF2-40B4-BE49-F238E27FC236}">
                <a16:creationId xmlns:a16="http://schemas.microsoft.com/office/drawing/2014/main" id="{79BEE7CE-D419-425C-AE01-734539E9A094}"/>
              </a:ext>
            </a:extLst>
          </p:cNvPr>
          <p:cNvSpPr/>
          <p:nvPr/>
        </p:nvSpPr>
        <p:spPr>
          <a:xfrm>
            <a:off x="2690022" y="2524951"/>
            <a:ext cx="503274" cy="3245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Icon&#10;&#10;Description automatically generated">
            <a:extLst>
              <a:ext uri="{FF2B5EF4-FFF2-40B4-BE49-F238E27FC236}">
                <a16:creationId xmlns:a16="http://schemas.microsoft.com/office/drawing/2014/main" id="{AA752E0B-F767-4161-B29A-8C8EAA69F1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019" y="1031722"/>
            <a:ext cx="971698" cy="971698"/>
          </a:xfrm>
          <a:prstGeom prst="rect">
            <a:avLst/>
          </a:prstGeom>
        </p:spPr>
      </p:pic>
      <p:pic>
        <p:nvPicPr>
          <p:cNvPr id="10" name="Picture 9">
            <a:extLst>
              <a:ext uri="{FF2B5EF4-FFF2-40B4-BE49-F238E27FC236}">
                <a16:creationId xmlns:a16="http://schemas.microsoft.com/office/drawing/2014/main" id="{5FC9AF80-32D3-443B-A27F-507C34BD9EA0}"/>
              </a:ext>
            </a:extLst>
          </p:cNvPr>
          <p:cNvPicPr>
            <a:picLocks noChangeAspect="1"/>
          </p:cNvPicPr>
          <p:nvPr/>
        </p:nvPicPr>
        <p:blipFill>
          <a:blip r:embed="rId5"/>
          <a:stretch>
            <a:fillRect/>
          </a:stretch>
        </p:blipFill>
        <p:spPr>
          <a:xfrm>
            <a:off x="9257353" y="2003420"/>
            <a:ext cx="2689281" cy="988187"/>
          </a:xfrm>
          <a:prstGeom prst="rect">
            <a:avLst/>
          </a:prstGeom>
        </p:spPr>
      </p:pic>
      <p:sp>
        <p:nvSpPr>
          <p:cNvPr id="11" name="Rectangle 10">
            <a:extLst>
              <a:ext uri="{FF2B5EF4-FFF2-40B4-BE49-F238E27FC236}">
                <a16:creationId xmlns:a16="http://schemas.microsoft.com/office/drawing/2014/main" id="{AE530BB0-6F3F-4079-9705-B5BE3BB655AD}"/>
              </a:ext>
            </a:extLst>
          </p:cNvPr>
          <p:cNvSpPr/>
          <p:nvPr/>
        </p:nvSpPr>
        <p:spPr>
          <a:xfrm>
            <a:off x="11175645" y="2500396"/>
            <a:ext cx="509313" cy="3609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E8291A4C-231B-46A0-9723-7CC60BF67D98}"/>
              </a:ext>
            </a:extLst>
          </p:cNvPr>
          <p:cNvCxnSpPr>
            <a:cxnSpLocks/>
          </p:cNvCxnSpPr>
          <p:nvPr/>
        </p:nvCxnSpPr>
        <p:spPr>
          <a:xfrm>
            <a:off x="3355490" y="3115340"/>
            <a:ext cx="493496" cy="5847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9D40641-E689-4CEA-901D-75181B4523C7}"/>
              </a:ext>
            </a:extLst>
          </p:cNvPr>
          <p:cNvCxnSpPr>
            <a:cxnSpLocks/>
          </p:cNvCxnSpPr>
          <p:nvPr/>
        </p:nvCxnSpPr>
        <p:spPr>
          <a:xfrm flipH="1">
            <a:off x="8856921" y="3060437"/>
            <a:ext cx="376264" cy="6396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6070836B-4D07-4E83-87B6-2E0599496B90}"/>
              </a:ext>
            </a:extLst>
          </p:cNvPr>
          <p:cNvPicPr>
            <a:picLocks noChangeAspect="1"/>
          </p:cNvPicPr>
          <p:nvPr/>
        </p:nvPicPr>
        <p:blipFill>
          <a:blip r:embed="rId6"/>
          <a:stretch>
            <a:fillRect/>
          </a:stretch>
        </p:blipFill>
        <p:spPr>
          <a:xfrm>
            <a:off x="1866898" y="3838918"/>
            <a:ext cx="8458200" cy="1619250"/>
          </a:xfrm>
          <a:prstGeom prst="rect">
            <a:avLst/>
          </a:prstGeom>
        </p:spPr>
      </p:pic>
      <p:sp>
        <p:nvSpPr>
          <p:cNvPr id="22" name="Rectangle 21">
            <a:extLst>
              <a:ext uri="{FF2B5EF4-FFF2-40B4-BE49-F238E27FC236}">
                <a16:creationId xmlns:a16="http://schemas.microsoft.com/office/drawing/2014/main" id="{B0217042-B0DF-45D6-95E2-65E4FD9DDF2C}"/>
              </a:ext>
            </a:extLst>
          </p:cNvPr>
          <p:cNvSpPr/>
          <p:nvPr/>
        </p:nvSpPr>
        <p:spPr>
          <a:xfrm>
            <a:off x="7294022" y="6488668"/>
            <a:ext cx="4897978"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effectLst/>
                <a:uLnTx/>
                <a:uFillTx/>
              </a:rPr>
              <a:t>Source</a:t>
            </a:r>
            <a:r>
              <a:rPr kumimoji="0" lang="de-DE" sz="1800" b="0" i="1" u="none" strike="noStrike" kern="0" cap="none" spc="0" normalizeH="0" baseline="0" noProof="0" dirty="0">
                <a:ln>
                  <a:noFill/>
                </a:ln>
                <a:effectLst/>
                <a:uLnTx/>
                <a:uFillTx/>
              </a:rPr>
              <a:t>: </a:t>
            </a:r>
            <a:r>
              <a:rPr lang="en-US" i="1" kern="0" dirty="0"/>
              <a:t>Wikipedia (F-Score)</a:t>
            </a:r>
            <a:endParaRPr kumimoji="0" lang="en-US" sz="1800" b="0" i="1" u="none" strike="noStrike" kern="0" cap="none" spc="0" normalizeH="0" baseline="0" noProof="0" dirty="0">
              <a:ln>
                <a:noFill/>
              </a:ln>
              <a:effectLst/>
              <a:uLnTx/>
              <a:uFillTx/>
            </a:endParaRPr>
          </a:p>
        </p:txBody>
      </p:sp>
      <p:pic>
        <p:nvPicPr>
          <p:cNvPr id="20" name="Picture 19">
            <a:extLst>
              <a:ext uri="{FF2B5EF4-FFF2-40B4-BE49-F238E27FC236}">
                <a16:creationId xmlns:a16="http://schemas.microsoft.com/office/drawing/2014/main" id="{55C4B045-2810-4934-A3AD-F69C8725B11F}"/>
              </a:ext>
            </a:extLst>
          </p:cNvPr>
          <p:cNvPicPr>
            <a:picLocks noChangeAspect="1"/>
          </p:cNvPicPr>
          <p:nvPr/>
        </p:nvPicPr>
        <p:blipFill>
          <a:blip r:embed="rId7"/>
          <a:stretch>
            <a:fillRect/>
          </a:stretch>
        </p:blipFill>
        <p:spPr>
          <a:xfrm>
            <a:off x="3897725" y="5458168"/>
            <a:ext cx="5600702" cy="1436965"/>
          </a:xfrm>
          <a:prstGeom prst="rect">
            <a:avLst/>
          </a:prstGeom>
        </p:spPr>
      </p:pic>
      <p:sp>
        <p:nvSpPr>
          <p:cNvPr id="21" name="TextBox 20">
            <a:extLst>
              <a:ext uri="{FF2B5EF4-FFF2-40B4-BE49-F238E27FC236}">
                <a16:creationId xmlns:a16="http://schemas.microsoft.com/office/drawing/2014/main" id="{7C63F8CB-EEFD-4DF3-8CBA-1ED2EC127B1D}"/>
              </a:ext>
            </a:extLst>
          </p:cNvPr>
          <p:cNvSpPr txBox="1"/>
          <p:nvPr/>
        </p:nvSpPr>
        <p:spPr>
          <a:xfrm>
            <a:off x="-63800" y="5458168"/>
            <a:ext cx="4040374" cy="1477328"/>
          </a:xfrm>
          <a:prstGeom prst="rect">
            <a:avLst/>
          </a:prstGeom>
          <a:noFill/>
        </p:spPr>
        <p:txBody>
          <a:bodyPr wrap="square" rtlCol="0">
            <a:spAutoFit/>
          </a:bodyPr>
          <a:lstStyle/>
          <a:p>
            <a:pPr algn="l"/>
            <a:r>
              <a:rPr lang="el-GR" sz="3000" dirty="0">
                <a:cs typeface="Times New Roman" panose="02020603050405020304" pitchFamily="18" charset="0"/>
              </a:rPr>
              <a:t>β</a:t>
            </a:r>
            <a:r>
              <a:rPr lang="en-US" sz="3000" dirty="0">
                <a:cs typeface="Times New Roman" panose="02020603050405020304" pitchFamily="18" charset="0"/>
              </a:rPr>
              <a:t> is chosen such that recall is </a:t>
            </a:r>
            <a:r>
              <a:rPr lang="el-GR" sz="3000" dirty="0">
                <a:cs typeface="Times New Roman" panose="02020603050405020304" pitchFamily="18" charset="0"/>
              </a:rPr>
              <a:t>β</a:t>
            </a:r>
            <a:r>
              <a:rPr lang="en-US" sz="3000" dirty="0">
                <a:cs typeface="Times New Roman" panose="02020603050405020304" pitchFamily="18" charset="0"/>
              </a:rPr>
              <a:t> more important than precision</a:t>
            </a:r>
            <a:endParaRPr lang="en-US" sz="3000" dirty="0"/>
          </a:p>
        </p:txBody>
      </p:sp>
    </p:spTree>
    <p:extLst>
      <p:ext uri="{BB962C8B-B14F-4D97-AF65-F5344CB8AC3E}">
        <p14:creationId xmlns:p14="http://schemas.microsoft.com/office/powerpoint/2010/main" val="5070534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A9B08-6C50-49F2-8B0A-677932EA3856}"/>
              </a:ext>
            </a:extLst>
          </p:cNvPr>
          <p:cNvSpPr>
            <a:spLocks noGrp="1"/>
          </p:cNvSpPr>
          <p:nvPr>
            <p:ph type="title"/>
          </p:nvPr>
        </p:nvSpPr>
        <p:spPr>
          <a:xfrm>
            <a:off x="-2" y="1042633"/>
            <a:ext cx="12192000" cy="1087110"/>
          </a:xfrm>
        </p:spPr>
        <p:txBody>
          <a:bodyPr/>
          <a:lstStyle/>
          <a:p>
            <a:r>
              <a:rPr lang="en-US" dirty="0"/>
              <a:t>Receiver Operating Characteristic (ROC)</a:t>
            </a:r>
          </a:p>
        </p:txBody>
      </p:sp>
      <p:sp>
        <p:nvSpPr>
          <p:cNvPr id="3" name="Slide Number Placeholder 2">
            <a:extLst>
              <a:ext uri="{FF2B5EF4-FFF2-40B4-BE49-F238E27FC236}">
                <a16:creationId xmlns:a16="http://schemas.microsoft.com/office/drawing/2014/main" id="{15D3A541-538C-4656-BEF5-0AAD648CCF9E}"/>
              </a:ext>
            </a:extLst>
          </p:cNvPr>
          <p:cNvSpPr>
            <a:spLocks noGrp="1"/>
          </p:cNvSpPr>
          <p:nvPr>
            <p:ph type="sldNum" sz="quarter" idx="12"/>
          </p:nvPr>
        </p:nvSpPr>
        <p:spPr/>
        <p:txBody>
          <a:bodyPr/>
          <a:lstStyle/>
          <a:p>
            <a:fld id="{A5686A01-FA10-4E06-92C7-92734750F4C6}" type="slidenum">
              <a:rPr lang="en-US" smtClean="0"/>
              <a:t>46</a:t>
            </a:fld>
            <a:endParaRPr lang="en-US"/>
          </a:p>
        </p:txBody>
      </p:sp>
      <p:pic>
        <p:nvPicPr>
          <p:cNvPr id="4" name="Picture 3" descr="Icon&#10;&#10;Description automatically generated">
            <a:extLst>
              <a:ext uri="{FF2B5EF4-FFF2-40B4-BE49-F238E27FC236}">
                <a16:creationId xmlns:a16="http://schemas.microsoft.com/office/drawing/2014/main" id="{943E32A5-6144-4ADC-92D0-D0AC3093CB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019" y="1031722"/>
            <a:ext cx="1222834" cy="1222834"/>
          </a:xfrm>
          <a:prstGeom prst="rect">
            <a:avLst/>
          </a:prstGeom>
        </p:spPr>
      </p:pic>
      <p:pic>
        <p:nvPicPr>
          <p:cNvPr id="6" name="Picture 5">
            <a:extLst>
              <a:ext uri="{FF2B5EF4-FFF2-40B4-BE49-F238E27FC236}">
                <a16:creationId xmlns:a16="http://schemas.microsoft.com/office/drawing/2014/main" id="{FAC6C9F4-3AA5-49B8-8398-91ABE4B4375C}"/>
              </a:ext>
            </a:extLst>
          </p:cNvPr>
          <p:cNvPicPr>
            <a:picLocks noChangeAspect="1"/>
          </p:cNvPicPr>
          <p:nvPr/>
        </p:nvPicPr>
        <p:blipFill rotWithShape="1">
          <a:blip r:embed="rId3"/>
          <a:srcRect l="13386" r="13702"/>
          <a:stretch/>
        </p:blipFill>
        <p:spPr>
          <a:xfrm>
            <a:off x="0" y="2235140"/>
            <a:ext cx="6296628" cy="4659521"/>
          </a:xfrm>
          <a:prstGeom prst="rect">
            <a:avLst/>
          </a:prstGeom>
        </p:spPr>
      </p:pic>
      <p:pic>
        <p:nvPicPr>
          <p:cNvPr id="8" name="Picture 7">
            <a:extLst>
              <a:ext uri="{FF2B5EF4-FFF2-40B4-BE49-F238E27FC236}">
                <a16:creationId xmlns:a16="http://schemas.microsoft.com/office/drawing/2014/main" id="{38F3BFEC-086E-4072-A412-392929F1E97A}"/>
              </a:ext>
            </a:extLst>
          </p:cNvPr>
          <p:cNvPicPr>
            <a:picLocks noChangeAspect="1"/>
          </p:cNvPicPr>
          <p:nvPr/>
        </p:nvPicPr>
        <p:blipFill>
          <a:blip r:embed="rId4"/>
          <a:stretch>
            <a:fillRect/>
          </a:stretch>
        </p:blipFill>
        <p:spPr>
          <a:xfrm>
            <a:off x="0" y="2219205"/>
            <a:ext cx="6457342" cy="4675456"/>
          </a:xfrm>
          <a:prstGeom prst="rect">
            <a:avLst/>
          </a:prstGeom>
        </p:spPr>
      </p:pic>
      <p:sp>
        <p:nvSpPr>
          <p:cNvPr id="10" name="TextBox 9">
            <a:extLst>
              <a:ext uri="{FF2B5EF4-FFF2-40B4-BE49-F238E27FC236}">
                <a16:creationId xmlns:a16="http://schemas.microsoft.com/office/drawing/2014/main" id="{B1508CE0-3FBD-4FB0-8AF1-DC2726F32292}"/>
              </a:ext>
            </a:extLst>
          </p:cNvPr>
          <p:cNvSpPr txBox="1"/>
          <p:nvPr/>
        </p:nvSpPr>
        <p:spPr>
          <a:xfrm>
            <a:off x="3865945" y="4710896"/>
            <a:ext cx="1458410" cy="553998"/>
          </a:xfrm>
          <a:prstGeom prst="rect">
            <a:avLst/>
          </a:prstGeom>
          <a:solidFill>
            <a:schemeClr val="tx1"/>
          </a:solidFill>
          <a:ln>
            <a:solidFill>
              <a:schemeClr val="tx1"/>
            </a:solidFill>
          </a:ln>
        </p:spPr>
        <p:txBody>
          <a:bodyPr wrap="square" rtlCol="0">
            <a:spAutoFit/>
          </a:bodyPr>
          <a:lstStyle/>
          <a:p>
            <a:pPr algn="ctr"/>
            <a:r>
              <a:rPr lang="en-US" sz="3000" dirty="0">
                <a:solidFill>
                  <a:schemeClr val="bg1"/>
                </a:solidFill>
              </a:rPr>
              <a:t>No skill</a:t>
            </a:r>
          </a:p>
        </p:txBody>
      </p:sp>
      <p:cxnSp>
        <p:nvCxnSpPr>
          <p:cNvPr id="12" name="Straight Arrow Connector 11">
            <a:extLst>
              <a:ext uri="{FF2B5EF4-FFF2-40B4-BE49-F238E27FC236}">
                <a16:creationId xmlns:a16="http://schemas.microsoft.com/office/drawing/2014/main" id="{333D5200-A5E6-491F-A5A1-F9F542A74947}"/>
              </a:ext>
            </a:extLst>
          </p:cNvPr>
          <p:cNvCxnSpPr>
            <a:cxnSpLocks/>
          </p:cNvCxnSpPr>
          <p:nvPr/>
        </p:nvCxnSpPr>
        <p:spPr>
          <a:xfrm flipH="1" flipV="1">
            <a:off x="4027990" y="4259484"/>
            <a:ext cx="358816" cy="428263"/>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descr="Chart&#10;&#10;Description automatically generated">
            <a:extLst>
              <a:ext uri="{FF2B5EF4-FFF2-40B4-BE49-F238E27FC236}">
                <a16:creationId xmlns:a16="http://schemas.microsoft.com/office/drawing/2014/main" id="{7B8D799C-F49B-47A9-8BCE-308C76A04E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1635" y="2235140"/>
            <a:ext cx="4730363" cy="4659051"/>
          </a:xfrm>
          <a:prstGeom prst="rect">
            <a:avLst/>
          </a:prstGeom>
        </p:spPr>
      </p:pic>
      <p:sp>
        <p:nvSpPr>
          <p:cNvPr id="16" name="Rectangle 15">
            <a:extLst>
              <a:ext uri="{FF2B5EF4-FFF2-40B4-BE49-F238E27FC236}">
                <a16:creationId xmlns:a16="http://schemas.microsoft.com/office/drawing/2014/main" id="{8787D04E-AF79-4370-99C8-5C88AE480AA2}"/>
              </a:ext>
            </a:extLst>
          </p:cNvPr>
          <p:cNvSpPr/>
          <p:nvPr/>
        </p:nvSpPr>
        <p:spPr>
          <a:xfrm>
            <a:off x="7461635" y="6604418"/>
            <a:ext cx="1844412"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schemeClr val="bg1"/>
                </a:solidFill>
                <a:effectLst/>
                <a:uLnTx/>
                <a:uFillTx/>
              </a:rPr>
              <a:t>Source</a:t>
            </a:r>
            <a:r>
              <a:rPr kumimoji="0" lang="de-DE" sz="1800" b="0" i="1" u="none" strike="noStrike" kern="0" cap="none" spc="0" normalizeH="0" baseline="0" noProof="0" dirty="0">
                <a:ln>
                  <a:noFill/>
                </a:ln>
                <a:solidFill>
                  <a:schemeClr val="bg1"/>
                </a:solidFill>
                <a:effectLst/>
                <a:uLnTx/>
                <a:uFillTx/>
              </a:rPr>
              <a:t>: </a:t>
            </a:r>
            <a:r>
              <a:rPr lang="en-US" i="1" kern="0" dirty="0">
                <a:solidFill>
                  <a:schemeClr val="bg1"/>
                </a:solidFill>
              </a:rPr>
              <a:t>evispot.ai</a:t>
            </a:r>
            <a:endParaRPr kumimoji="0" lang="en-US" sz="1800" b="0" i="1" u="none" strike="noStrike" kern="0" cap="none" spc="0" normalizeH="0" baseline="0" noProof="0" dirty="0">
              <a:ln>
                <a:noFill/>
              </a:ln>
              <a:solidFill>
                <a:schemeClr val="bg1"/>
              </a:solidFill>
              <a:effectLst/>
              <a:uLnTx/>
              <a:uFillTx/>
            </a:endParaRPr>
          </a:p>
        </p:txBody>
      </p:sp>
    </p:spTree>
    <p:extLst>
      <p:ext uri="{BB962C8B-B14F-4D97-AF65-F5344CB8AC3E}">
        <p14:creationId xmlns:p14="http://schemas.microsoft.com/office/powerpoint/2010/main" val="9880172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E10A-3459-4F37-B2D1-3F864BD5CB33}"/>
              </a:ext>
            </a:extLst>
          </p:cNvPr>
          <p:cNvSpPr>
            <a:spLocks noGrp="1"/>
          </p:cNvSpPr>
          <p:nvPr>
            <p:ph type="ctrTitle"/>
          </p:nvPr>
        </p:nvSpPr>
        <p:spPr>
          <a:xfrm>
            <a:off x="0" y="1122363"/>
            <a:ext cx="12192000" cy="2387600"/>
          </a:xfrm>
        </p:spPr>
        <p:txBody>
          <a:bodyPr/>
          <a:lstStyle/>
          <a:p>
            <a:r>
              <a:rPr lang="en-US" dirty="0"/>
              <a:t>Min 95-110: Regression Models</a:t>
            </a:r>
            <a:br>
              <a:rPr lang="en-US" dirty="0"/>
            </a:br>
            <a:r>
              <a:rPr lang="en-US" dirty="0"/>
              <a:t>E.g.: Multiple Linear Regression</a:t>
            </a:r>
          </a:p>
        </p:txBody>
      </p:sp>
      <p:sp>
        <p:nvSpPr>
          <p:cNvPr id="4" name="Slide Number Placeholder 3">
            <a:extLst>
              <a:ext uri="{FF2B5EF4-FFF2-40B4-BE49-F238E27FC236}">
                <a16:creationId xmlns:a16="http://schemas.microsoft.com/office/drawing/2014/main" id="{65951D8F-8562-4A80-A9B3-5D34DC991367}"/>
              </a:ext>
            </a:extLst>
          </p:cNvPr>
          <p:cNvSpPr>
            <a:spLocks noGrp="1"/>
          </p:cNvSpPr>
          <p:nvPr>
            <p:ph type="sldNum" sz="quarter" idx="12"/>
          </p:nvPr>
        </p:nvSpPr>
        <p:spPr/>
        <p:txBody>
          <a:bodyPr/>
          <a:lstStyle/>
          <a:p>
            <a:fld id="{A5686A01-FA10-4E06-92C7-92734750F4C6}" type="slidenum">
              <a:rPr lang="en-US" smtClean="0"/>
              <a:t>47</a:t>
            </a:fld>
            <a:endParaRPr lang="en-US"/>
          </a:p>
        </p:txBody>
      </p:sp>
      <p:sp>
        <p:nvSpPr>
          <p:cNvPr id="8" name="TextBox 7">
            <a:extLst>
              <a:ext uri="{FF2B5EF4-FFF2-40B4-BE49-F238E27FC236}">
                <a16:creationId xmlns:a16="http://schemas.microsoft.com/office/drawing/2014/main" id="{87D54344-A389-4C07-9115-1D25FAB7B690}"/>
              </a:ext>
            </a:extLst>
          </p:cNvPr>
          <p:cNvSpPr txBox="1"/>
          <p:nvPr/>
        </p:nvSpPr>
        <p:spPr>
          <a:xfrm>
            <a:off x="0" y="4267201"/>
            <a:ext cx="12192000" cy="2015936"/>
          </a:xfrm>
          <a:prstGeom prst="rect">
            <a:avLst/>
          </a:prstGeom>
          <a:noFill/>
        </p:spPr>
        <p:txBody>
          <a:bodyPr wrap="square">
            <a:spAutoFit/>
          </a:bodyPr>
          <a:lstStyle/>
          <a:p>
            <a:pPr algn="ctr"/>
            <a:r>
              <a:rPr lang="en-US" sz="2500" u="sng" dirty="0"/>
              <a:t>Learning Objectives</a:t>
            </a:r>
            <a:r>
              <a:rPr lang="en-US" sz="2500" dirty="0"/>
              <a:t> (</a:t>
            </a:r>
            <a:r>
              <a:rPr lang="en-US" sz="2500" dirty="0" err="1"/>
              <a:t>Géron</a:t>
            </a:r>
            <a:r>
              <a:rPr lang="en-US" sz="2500" dirty="0"/>
              <a:t> Ch3+4):</a:t>
            </a:r>
          </a:p>
          <a:p>
            <a:pPr marL="457200" indent="-457200" algn="ctr">
              <a:buFont typeface="+mj-lt"/>
              <a:buAutoNum type="arabicPeriod"/>
            </a:pPr>
            <a:r>
              <a:rPr lang="en-US" sz="2500" dirty="0"/>
              <a:t>Distinguish classification from regression</a:t>
            </a:r>
          </a:p>
          <a:p>
            <a:pPr marL="457200" indent="-457200" algn="ctr">
              <a:buFont typeface="+mj-lt"/>
              <a:buAutoNum type="arabicPeriod"/>
            </a:pPr>
            <a:r>
              <a:rPr lang="en-US" sz="2500" dirty="0"/>
              <a:t>Define a loss/cost function </a:t>
            </a:r>
          </a:p>
          <a:p>
            <a:pPr marL="457200" indent="-457200" algn="ctr">
              <a:buFont typeface="+mj-lt"/>
              <a:buAutoNum type="arabicPeriod"/>
            </a:pPr>
            <a:r>
              <a:rPr lang="en-US" sz="2500" dirty="0"/>
              <a:t>Understand how to train a (multiple) linear regression</a:t>
            </a:r>
          </a:p>
          <a:p>
            <a:pPr marL="457200" indent="-457200" algn="ctr">
              <a:buFont typeface="+mj-lt"/>
              <a:buAutoNum type="arabicPeriod"/>
            </a:pPr>
            <a:r>
              <a:rPr lang="en-US" sz="2500" dirty="0"/>
              <a:t>Know how to benchmark a regression model</a:t>
            </a:r>
          </a:p>
        </p:txBody>
      </p:sp>
    </p:spTree>
    <p:extLst>
      <p:ext uri="{BB962C8B-B14F-4D97-AF65-F5344CB8AC3E}">
        <p14:creationId xmlns:p14="http://schemas.microsoft.com/office/powerpoint/2010/main" val="37870172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31DC3F-FC35-4F22-9239-1D0FBC15048E}"/>
              </a:ext>
            </a:extLst>
          </p:cNvPr>
          <p:cNvSpPr>
            <a:spLocks noGrp="1"/>
          </p:cNvSpPr>
          <p:nvPr>
            <p:ph type="sldNum" sz="quarter" idx="12"/>
          </p:nvPr>
        </p:nvSpPr>
        <p:spPr/>
        <p:txBody>
          <a:bodyPr/>
          <a:lstStyle/>
          <a:p>
            <a:fld id="{A5686A01-FA10-4E06-92C7-92734750F4C6}" type="slidenum">
              <a:rPr lang="en-US" smtClean="0"/>
              <a:t>48</a:t>
            </a:fld>
            <a:endParaRPr lang="en-US"/>
          </a:p>
        </p:txBody>
      </p:sp>
      <p:pic>
        <p:nvPicPr>
          <p:cNvPr id="9" name="Picture 8">
            <a:extLst>
              <a:ext uri="{FF2B5EF4-FFF2-40B4-BE49-F238E27FC236}">
                <a16:creationId xmlns:a16="http://schemas.microsoft.com/office/drawing/2014/main" id="{78D59013-29EF-4D39-A677-84EFF217DEA2}"/>
              </a:ext>
            </a:extLst>
          </p:cNvPr>
          <p:cNvPicPr>
            <a:picLocks noChangeAspect="1"/>
          </p:cNvPicPr>
          <p:nvPr/>
        </p:nvPicPr>
        <p:blipFill>
          <a:blip r:embed="rId3"/>
          <a:stretch>
            <a:fillRect/>
          </a:stretch>
        </p:blipFill>
        <p:spPr>
          <a:xfrm>
            <a:off x="834795" y="1035928"/>
            <a:ext cx="10522410" cy="5822072"/>
          </a:xfrm>
          <a:prstGeom prst="rect">
            <a:avLst/>
          </a:prstGeom>
        </p:spPr>
      </p:pic>
      <p:sp>
        <p:nvSpPr>
          <p:cNvPr id="10" name="Rectangle 9">
            <a:extLst>
              <a:ext uri="{FF2B5EF4-FFF2-40B4-BE49-F238E27FC236}">
                <a16:creationId xmlns:a16="http://schemas.microsoft.com/office/drawing/2014/main" id="{5CA86D7E-E9B4-404B-B490-A7D3FB823C6D}"/>
              </a:ext>
            </a:extLst>
          </p:cNvPr>
          <p:cNvSpPr/>
          <p:nvPr/>
        </p:nvSpPr>
        <p:spPr>
          <a:xfrm>
            <a:off x="0" y="6492874"/>
            <a:ext cx="12192000" cy="369332"/>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schemeClr val="bg1"/>
                </a:solidFill>
                <a:effectLst/>
                <a:uLnTx/>
                <a:uFillTx/>
              </a:rPr>
              <a:t>Source</a:t>
            </a:r>
            <a:r>
              <a:rPr kumimoji="0" lang="de-DE" sz="1800" b="0" i="1" u="none" strike="noStrike" kern="0" cap="none" spc="0" normalizeH="0" baseline="0" noProof="0" dirty="0">
                <a:ln>
                  <a:noFill/>
                </a:ln>
                <a:solidFill>
                  <a:schemeClr val="bg1"/>
                </a:solidFill>
                <a:effectLst/>
                <a:uLnTx/>
                <a:uFillTx/>
              </a:rPr>
              <a:t>: </a:t>
            </a:r>
            <a:r>
              <a:rPr kumimoji="0" lang="en-US" sz="1800" b="0" i="1" u="none" strike="noStrike" kern="0" cap="none" spc="0" normalizeH="0" baseline="0" noProof="0" dirty="0">
                <a:ln>
                  <a:noFill/>
                </a:ln>
                <a:solidFill>
                  <a:schemeClr val="bg1"/>
                </a:solidFill>
                <a:effectLst/>
                <a:uLnTx/>
                <a:uFillTx/>
              </a:rPr>
              <a:t>www.javatpoint.com</a:t>
            </a:r>
          </a:p>
        </p:txBody>
      </p:sp>
      <p:sp>
        <p:nvSpPr>
          <p:cNvPr id="11" name="TextBox 10">
            <a:extLst>
              <a:ext uri="{FF2B5EF4-FFF2-40B4-BE49-F238E27FC236}">
                <a16:creationId xmlns:a16="http://schemas.microsoft.com/office/drawing/2014/main" id="{2E5D9CB4-7596-455D-A5EB-30A0D11BBDDF}"/>
              </a:ext>
            </a:extLst>
          </p:cNvPr>
          <p:cNvSpPr txBox="1"/>
          <p:nvPr/>
        </p:nvSpPr>
        <p:spPr>
          <a:xfrm>
            <a:off x="1157468" y="5637135"/>
            <a:ext cx="4838219" cy="553998"/>
          </a:xfrm>
          <a:prstGeom prst="rect">
            <a:avLst/>
          </a:prstGeom>
          <a:noFill/>
        </p:spPr>
        <p:txBody>
          <a:bodyPr wrap="square" rtlCol="0">
            <a:spAutoFit/>
          </a:bodyPr>
          <a:lstStyle/>
          <a:p>
            <a:pPr algn="ctr"/>
            <a:r>
              <a:rPr lang="en-US" sz="3000" b="1" dirty="0">
                <a:solidFill>
                  <a:schemeClr val="bg1"/>
                </a:solidFill>
              </a:rPr>
              <a:t>Categorical</a:t>
            </a:r>
            <a:r>
              <a:rPr lang="en-US" sz="3000" dirty="0">
                <a:solidFill>
                  <a:schemeClr val="bg1"/>
                </a:solidFill>
              </a:rPr>
              <a:t> variables</a:t>
            </a:r>
          </a:p>
        </p:txBody>
      </p:sp>
      <p:sp>
        <p:nvSpPr>
          <p:cNvPr id="12" name="TextBox 11">
            <a:extLst>
              <a:ext uri="{FF2B5EF4-FFF2-40B4-BE49-F238E27FC236}">
                <a16:creationId xmlns:a16="http://schemas.microsoft.com/office/drawing/2014/main" id="{86C8809E-EB8A-42AC-AA3B-2117797470B4}"/>
              </a:ext>
            </a:extLst>
          </p:cNvPr>
          <p:cNvSpPr txBox="1"/>
          <p:nvPr/>
        </p:nvSpPr>
        <p:spPr>
          <a:xfrm>
            <a:off x="6318361" y="5637741"/>
            <a:ext cx="4943806" cy="553998"/>
          </a:xfrm>
          <a:prstGeom prst="rect">
            <a:avLst/>
          </a:prstGeom>
          <a:noFill/>
        </p:spPr>
        <p:txBody>
          <a:bodyPr wrap="square" rtlCol="0">
            <a:spAutoFit/>
          </a:bodyPr>
          <a:lstStyle/>
          <a:p>
            <a:pPr algn="ctr"/>
            <a:r>
              <a:rPr lang="en-US" sz="3000" b="1" dirty="0">
                <a:solidFill>
                  <a:schemeClr val="bg1"/>
                </a:solidFill>
              </a:rPr>
              <a:t>Continuous</a:t>
            </a:r>
            <a:r>
              <a:rPr lang="en-US" sz="3000" dirty="0">
                <a:solidFill>
                  <a:schemeClr val="bg1"/>
                </a:solidFill>
              </a:rPr>
              <a:t> variables</a:t>
            </a:r>
          </a:p>
        </p:txBody>
      </p:sp>
      <p:pic>
        <p:nvPicPr>
          <p:cNvPr id="13" name="Picture 12" descr="Icon&#10;&#10;Description automatically generated">
            <a:extLst>
              <a:ext uri="{FF2B5EF4-FFF2-40B4-BE49-F238E27FC236}">
                <a16:creationId xmlns:a16="http://schemas.microsoft.com/office/drawing/2014/main" id="{3B596251-4B97-45E8-ADB9-CD29770805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019" y="1031722"/>
            <a:ext cx="1222834" cy="1222834"/>
          </a:xfrm>
          <a:prstGeom prst="rect">
            <a:avLst/>
          </a:prstGeom>
        </p:spPr>
      </p:pic>
    </p:spTree>
    <p:extLst>
      <p:ext uri="{BB962C8B-B14F-4D97-AF65-F5344CB8AC3E}">
        <p14:creationId xmlns:p14="http://schemas.microsoft.com/office/powerpoint/2010/main" val="7929645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F65A1-92AA-444F-82C3-5669D919D66E}"/>
              </a:ext>
            </a:extLst>
          </p:cNvPr>
          <p:cNvSpPr>
            <a:spLocks noGrp="1"/>
          </p:cNvSpPr>
          <p:nvPr>
            <p:ph type="title"/>
          </p:nvPr>
        </p:nvSpPr>
        <p:spPr>
          <a:xfrm>
            <a:off x="-2" y="1042633"/>
            <a:ext cx="12192000" cy="1191282"/>
          </a:xfrm>
        </p:spPr>
        <p:txBody>
          <a:bodyPr/>
          <a:lstStyle/>
          <a:p>
            <a:r>
              <a:rPr lang="en-US" dirty="0"/>
              <a:t>2) Loss/Cost/Error Functions for Regression Models</a:t>
            </a:r>
          </a:p>
        </p:txBody>
      </p:sp>
      <p:sp>
        <p:nvSpPr>
          <p:cNvPr id="3" name="Slide Number Placeholder 2">
            <a:extLst>
              <a:ext uri="{FF2B5EF4-FFF2-40B4-BE49-F238E27FC236}">
                <a16:creationId xmlns:a16="http://schemas.microsoft.com/office/drawing/2014/main" id="{5CFB5131-883D-46C2-B96C-2623C6FC58C8}"/>
              </a:ext>
            </a:extLst>
          </p:cNvPr>
          <p:cNvSpPr>
            <a:spLocks noGrp="1"/>
          </p:cNvSpPr>
          <p:nvPr>
            <p:ph type="sldNum" sz="quarter" idx="12"/>
          </p:nvPr>
        </p:nvSpPr>
        <p:spPr/>
        <p:txBody>
          <a:bodyPr/>
          <a:lstStyle/>
          <a:p>
            <a:fld id="{A5686A01-FA10-4E06-92C7-92734750F4C6}" type="slidenum">
              <a:rPr lang="en-US" smtClean="0"/>
              <a:t>49</a:t>
            </a:fld>
            <a:endParaRPr lang="en-US"/>
          </a:p>
        </p:txBody>
      </p:sp>
      <p:pic>
        <p:nvPicPr>
          <p:cNvPr id="9" name="Picture 8">
            <a:extLst>
              <a:ext uri="{FF2B5EF4-FFF2-40B4-BE49-F238E27FC236}">
                <a16:creationId xmlns:a16="http://schemas.microsoft.com/office/drawing/2014/main" id="{A29E2C84-08BF-4855-8A42-C8BFF35C1D4B}"/>
              </a:ext>
            </a:extLst>
          </p:cNvPr>
          <p:cNvPicPr>
            <a:picLocks noChangeAspect="1"/>
          </p:cNvPicPr>
          <p:nvPr/>
        </p:nvPicPr>
        <p:blipFill>
          <a:blip r:embed="rId2"/>
          <a:stretch>
            <a:fillRect/>
          </a:stretch>
        </p:blipFill>
        <p:spPr>
          <a:xfrm>
            <a:off x="5276850" y="2233915"/>
            <a:ext cx="6915150" cy="2228850"/>
          </a:xfrm>
          <a:prstGeom prst="rect">
            <a:avLst/>
          </a:prstGeom>
        </p:spPr>
      </p:pic>
      <p:sp>
        <p:nvSpPr>
          <p:cNvPr id="10" name="TextBox 9">
            <a:extLst>
              <a:ext uri="{FF2B5EF4-FFF2-40B4-BE49-F238E27FC236}">
                <a16:creationId xmlns:a16="http://schemas.microsoft.com/office/drawing/2014/main" id="{52D4F31D-6674-4BD4-B6E3-6B05114265B3}"/>
              </a:ext>
            </a:extLst>
          </p:cNvPr>
          <p:cNvSpPr txBox="1"/>
          <p:nvPr/>
        </p:nvSpPr>
        <p:spPr>
          <a:xfrm>
            <a:off x="-2" y="3071341"/>
            <a:ext cx="4724402" cy="553998"/>
          </a:xfrm>
          <a:prstGeom prst="rect">
            <a:avLst/>
          </a:prstGeom>
          <a:noFill/>
        </p:spPr>
        <p:txBody>
          <a:bodyPr wrap="square" rtlCol="0">
            <a:spAutoFit/>
          </a:bodyPr>
          <a:lstStyle/>
          <a:p>
            <a:pPr algn="l"/>
            <a:r>
              <a:rPr lang="en-US" sz="3000" u="sng" dirty="0"/>
              <a:t>Mean Squared Error</a:t>
            </a:r>
            <a:r>
              <a:rPr lang="en-US" sz="3000" dirty="0"/>
              <a:t>:</a:t>
            </a:r>
          </a:p>
        </p:txBody>
      </p:sp>
      <p:cxnSp>
        <p:nvCxnSpPr>
          <p:cNvPr id="12" name="Straight Arrow Connector 11">
            <a:extLst>
              <a:ext uri="{FF2B5EF4-FFF2-40B4-BE49-F238E27FC236}">
                <a16:creationId xmlns:a16="http://schemas.microsoft.com/office/drawing/2014/main" id="{68450CFE-7EA2-4EF0-9E80-38FD7418ACC9}"/>
              </a:ext>
            </a:extLst>
          </p:cNvPr>
          <p:cNvCxnSpPr/>
          <p:nvPr/>
        </p:nvCxnSpPr>
        <p:spPr>
          <a:xfrm flipV="1">
            <a:off x="9884780" y="4653023"/>
            <a:ext cx="0" cy="75235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20BA278-133D-4FA9-8EC6-40FAE58AD10E}"/>
              </a:ext>
            </a:extLst>
          </p:cNvPr>
          <p:cNvSpPr txBox="1"/>
          <p:nvPr/>
        </p:nvSpPr>
        <p:spPr>
          <a:xfrm>
            <a:off x="9172937" y="5405377"/>
            <a:ext cx="1423685" cy="553998"/>
          </a:xfrm>
          <a:prstGeom prst="rect">
            <a:avLst/>
          </a:prstGeom>
          <a:noFill/>
        </p:spPr>
        <p:txBody>
          <a:bodyPr wrap="square" rtlCol="0">
            <a:spAutoFit/>
          </a:bodyPr>
          <a:lstStyle/>
          <a:p>
            <a:pPr algn="ctr"/>
            <a:r>
              <a:rPr lang="en-US" sz="3000" dirty="0"/>
              <a:t>“Truth”</a:t>
            </a:r>
          </a:p>
        </p:txBody>
      </p:sp>
      <p:cxnSp>
        <p:nvCxnSpPr>
          <p:cNvPr id="14" name="Straight Arrow Connector 13">
            <a:extLst>
              <a:ext uri="{FF2B5EF4-FFF2-40B4-BE49-F238E27FC236}">
                <a16:creationId xmlns:a16="http://schemas.microsoft.com/office/drawing/2014/main" id="{692108AC-15DF-4CB0-AAA0-63838AB6F0A9}"/>
              </a:ext>
            </a:extLst>
          </p:cNvPr>
          <p:cNvCxnSpPr/>
          <p:nvPr/>
        </p:nvCxnSpPr>
        <p:spPr>
          <a:xfrm flipV="1">
            <a:off x="11391418" y="4653023"/>
            <a:ext cx="0" cy="75235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9B0A699-3A46-4748-940A-AF6306B60058}"/>
              </a:ext>
            </a:extLst>
          </p:cNvPr>
          <p:cNvSpPr txBox="1"/>
          <p:nvPr/>
        </p:nvSpPr>
        <p:spPr>
          <a:xfrm>
            <a:off x="10768313" y="5405377"/>
            <a:ext cx="1423685" cy="553998"/>
          </a:xfrm>
          <a:prstGeom prst="rect">
            <a:avLst/>
          </a:prstGeom>
          <a:noFill/>
        </p:spPr>
        <p:txBody>
          <a:bodyPr wrap="square" rtlCol="0">
            <a:spAutoFit/>
          </a:bodyPr>
          <a:lstStyle/>
          <a:p>
            <a:pPr algn="ctr"/>
            <a:r>
              <a:rPr lang="en-US" sz="3000" dirty="0"/>
              <a:t>Pred.</a:t>
            </a:r>
          </a:p>
        </p:txBody>
      </p:sp>
      <p:sp>
        <p:nvSpPr>
          <p:cNvPr id="16" name="TextBox 15">
            <a:extLst>
              <a:ext uri="{FF2B5EF4-FFF2-40B4-BE49-F238E27FC236}">
                <a16:creationId xmlns:a16="http://schemas.microsoft.com/office/drawing/2014/main" id="{B29E6BCF-2A51-4611-B08B-CB73E9B2A0BF}"/>
              </a:ext>
            </a:extLst>
          </p:cNvPr>
          <p:cNvSpPr txBox="1"/>
          <p:nvPr/>
        </p:nvSpPr>
        <p:spPr>
          <a:xfrm>
            <a:off x="0" y="4717256"/>
            <a:ext cx="6915147" cy="1938992"/>
          </a:xfrm>
          <a:prstGeom prst="rect">
            <a:avLst/>
          </a:prstGeom>
          <a:noFill/>
        </p:spPr>
        <p:txBody>
          <a:bodyPr wrap="square" rtlCol="0">
            <a:spAutoFit/>
          </a:bodyPr>
          <a:lstStyle/>
          <a:p>
            <a:pPr algn="l"/>
            <a:r>
              <a:rPr lang="en-US" sz="3000" dirty="0"/>
              <a:t>For environmental applications:</a:t>
            </a:r>
          </a:p>
          <a:p>
            <a:pPr marL="457200" indent="-457200" algn="l">
              <a:buFont typeface="Arial" panose="020B0604020202020204" pitchFamily="34" charset="0"/>
              <a:buChar char="•"/>
            </a:pPr>
            <a:r>
              <a:rPr lang="en-US" sz="3000" dirty="0"/>
              <a:t>Root-Mean-Square Error (RMSE)</a:t>
            </a:r>
          </a:p>
          <a:p>
            <a:pPr marL="457200" indent="-457200" algn="l">
              <a:buFont typeface="Arial" panose="020B0604020202020204" pitchFamily="34" charset="0"/>
              <a:buChar char="•"/>
            </a:pPr>
            <a:r>
              <a:rPr lang="en-US" sz="3000" dirty="0"/>
              <a:t>Mean Absolute Error</a:t>
            </a:r>
          </a:p>
          <a:p>
            <a:pPr algn="l"/>
            <a:r>
              <a:rPr lang="en-US" sz="3000" dirty="0"/>
              <a:t>Are popular because they preserve units!</a:t>
            </a:r>
          </a:p>
        </p:txBody>
      </p:sp>
      <p:pic>
        <p:nvPicPr>
          <p:cNvPr id="11" name="Picture 10" descr="Icon&#10;&#10;Description automatically generated">
            <a:extLst>
              <a:ext uri="{FF2B5EF4-FFF2-40B4-BE49-F238E27FC236}">
                <a16:creationId xmlns:a16="http://schemas.microsoft.com/office/drawing/2014/main" id="{54536C5B-5667-4D90-86D0-2C9AECD627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53" y="1944526"/>
            <a:ext cx="915958" cy="915958"/>
          </a:xfrm>
          <a:prstGeom prst="rect">
            <a:avLst/>
          </a:prstGeom>
        </p:spPr>
      </p:pic>
    </p:spTree>
    <p:extLst>
      <p:ext uri="{BB962C8B-B14F-4D97-AF65-F5344CB8AC3E}">
        <p14:creationId xmlns:p14="http://schemas.microsoft.com/office/powerpoint/2010/main" val="13760601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2387600"/>
          </a:xfrm>
        </p:spPr>
        <p:txBody>
          <a:bodyPr/>
          <a:lstStyle/>
          <a:p>
            <a:r>
              <a:rPr lang="en-US" dirty="0"/>
              <a:t>Min 30-45: </a:t>
            </a:r>
            <a:br>
              <a:rPr lang="en-US" dirty="0"/>
            </a:br>
            <a:r>
              <a:rPr lang="en-US" dirty="0"/>
              <a:t>Introduction to Machine Learning</a:t>
            </a:r>
          </a:p>
        </p:txBody>
      </p:sp>
      <p:sp>
        <p:nvSpPr>
          <p:cNvPr id="3" name="Subtitle 2">
            <a:extLst>
              <a:ext uri="{FF2B5EF4-FFF2-40B4-BE49-F238E27FC236}">
                <a16:creationId xmlns:a16="http://schemas.microsoft.com/office/drawing/2014/main" id="{D51D7A09-0651-4D8A-A4C8-7FD20ADDD466}"/>
              </a:ext>
            </a:extLst>
          </p:cNvPr>
          <p:cNvSpPr>
            <a:spLocks noGrp="1"/>
          </p:cNvSpPr>
          <p:nvPr>
            <p:ph type="subTitle" idx="1"/>
          </p:nvPr>
        </p:nvSpPr>
        <p:spPr>
          <a:xfrm>
            <a:off x="0" y="3602038"/>
            <a:ext cx="12192000" cy="3255962"/>
          </a:xfrm>
        </p:spPr>
        <p:txBody>
          <a:bodyPr/>
          <a:lstStyle/>
          <a:p>
            <a:r>
              <a:rPr lang="en-US" u="sng" dirty="0"/>
              <a:t>Learning Objectives</a:t>
            </a:r>
            <a:r>
              <a:rPr lang="en-US" dirty="0"/>
              <a:t> (</a:t>
            </a:r>
            <a:r>
              <a:rPr lang="en-US" dirty="0" err="1"/>
              <a:t>Géron</a:t>
            </a:r>
            <a:r>
              <a:rPr lang="en-US" dirty="0"/>
              <a:t> Ch1+2):</a:t>
            </a:r>
          </a:p>
          <a:p>
            <a:pPr marL="457200" indent="-457200">
              <a:buFont typeface="+mj-lt"/>
              <a:buAutoNum type="arabicPeriod"/>
            </a:pPr>
            <a:r>
              <a:rPr lang="en-US" dirty="0"/>
              <a:t>Define Machine Learning</a:t>
            </a:r>
          </a:p>
          <a:p>
            <a:pPr marL="457200" indent="-457200">
              <a:buFont typeface="+mj-lt"/>
              <a:buAutoNum type="arabicPeriod"/>
            </a:pPr>
            <a:r>
              <a:rPr lang="en-US" dirty="0"/>
              <a:t>Distinguish supervised from unsupervised learning</a:t>
            </a:r>
          </a:p>
          <a:p>
            <a:pPr marL="457200" indent="-457200">
              <a:buFont typeface="+mj-lt"/>
              <a:buAutoNum type="arabicPeriod"/>
            </a:pPr>
            <a:r>
              <a:rPr lang="en-US" dirty="0"/>
              <a:t>Understand some key challenges of machine learning</a:t>
            </a:r>
          </a:p>
          <a:p>
            <a:pPr marL="457200" indent="-457200">
              <a:buFont typeface="+mj-lt"/>
              <a:buAutoNum type="arabicPeriod"/>
            </a:pPr>
            <a:r>
              <a:rPr lang="en-US" dirty="0"/>
              <a:t>Define training/validation/test sets</a:t>
            </a:r>
          </a:p>
          <a:p>
            <a:pPr marL="457200" indent="-457200">
              <a:buFont typeface="+mj-lt"/>
              <a:buAutoNum type="arabicPeriod"/>
            </a:pPr>
            <a:r>
              <a:rPr lang="en-US" dirty="0"/>
              <a:t>Define hyperparameters</a:t>
            </a:r>
          </a:p>
          <a:p>
            <a:pPr marL="457200" indent="-457200">
              <a:buFont typeface="+mj-lt"/>
              <a:buAutoNum type="arabicPeriod"/>
            </a:pPr>
            <a:r>
              <a:rPr lang="en-US" dirty="0"/>
              <a:t>Know the main steps of an ML project</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5</a:t>
            </a:fld>
            <a:endParaRPr lang="en-US"/>
          </a:p>
        </p:txBody>
      </p:sp>
    </p:spTree>
    <p:extLst>
      <p:ext uri="{BB962C8B-B14F-4D97-AF65-F5344CB8AC3E}">
        <p14:creationId xmlns:p14="http://schemas.microsoft.com/office/powerpoint/2010/main" val="3328251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1292D-73FE-45D6-84CA-DFDC02F0CDB5}"/>
              </a:ext>
            </a:extLst>
          </p:cNvPr>
          <p:cNvSpPr>
            <a:spLocks noGrp="1"/>
          </p:cNvSpPr>
          <p:nvPr>
            <p:ph type="title"/>
          </p:nvPr>
        </p:nvSpPr>
        <p:spPr>
          <a:xfrm>
            <a:off x="-2" y="1042633"/>
            <a:ext cx="12192000" cy="797742"/>
          </a:xfrm>
        </p:spPr>
        <p:txBody>
          <a:bodyPr>
            <a:noAutofit/>
          </a:bodyPr>
          <a:lstStyle/>
          <a:p>
            <a:r>
              <a:rPr lang="en-US" sz="3600" dirty="0"/>
              <a:t>2) Many options to train (and benchmark) regression models!</a:t>
            </a:r>
          </a:p>
        </p:txBody>
      </p:sp>
      <p:sp>
        <p:nvSpPr>
          <p:cNvPr id="3" name="Slide Number Placeholder 2">
            <a:extLst>
              <a:ext uri="{FF2B5EF4-FFF2-40B4-BE49-F238E27FC236}">
                <a16:creationId xmlns:a16="http://schemas.microsoft.com/office/drawing/2014/main" id="{9DC542B8-F682-4F68-8CD8-C189AFAAA435}"/>
              </a:ext>
            </a:extLst>
          </p:cNvPr>
          <p:cNvSpPr>
            <a:spLocks noGrp="1"/>
          </p:cNvSpPr>
          <p:nvPr>
            <p:ph type="sldNum" sz="quarter" idx="12"/>
          </p:nvPr>
        </p:nvSpPr>
        <p:spPr/>
        <p:txBody>
          <a:bodyPr/>
          <a:lstStyle/>
          <a:p>
            <a:fld id="{A5686A01-FA10-4E06-92C7-92734750F4C6}" type="slidenum">
              <a:rPr lang="en-US" smtClean="0"/>
              <a:t>50</a:t>
            </a:fld>
            <a:endParaRPr lang="en-US"/>
          </a:p>
        </p:txBody>
      </p:sp>
      <p:pic>
        <p:nvPicPr>
          <p:cNvPr id="6" name="Picture 5">
            <a:extLst>
              <a:ext uri="{FF2B5EF4-FFF2-40B4-BE49-F238E27FC236}">
                <a16:creationId xmlns:a16="http://schemas.microsoft.com/office/drawing/2014/main" id="{A6A3FBD9-895C-43D3-BC3D-2D6ED6D7CEA6}"/>
              </a:ext>
            </a:extLst>
          </p:cNvPr>
          <p:cNvPicPr>
            <a:picLocks noChangeAspect="1"/>
          </p:cNvPicPr>
          <p:nvPr/>
        </p:nvPicPr>
        <p:blipFill>
          <a:blip r:embed="rId2"/>
          <a:stretch>
            <a:fillRect/>
          </a:stretch>
        </p:blipFill>
        <p:spPr>
          <a:xfrm>
            <a:off x="574873" y="1742381"/>
            <a:ext cx="11042250" cy="5115619"/>
          </a:xfrm>
          <a:prstGeom prst="rect">
            <a:avLst/>
          </a:prstGeom>
        </p:spPr>
      </p:pic>
      <p:sp>
        <p:nvSpPr>
          <p:cNvPr id="14" name="Rectangle 13">
            <a:extLst>
              <a:ext uri="{FF2B5EF4-FFF2-40B4-BE49-F238E27FC236}">
                <a16:creationId xmlns:a16="http://schemas.microsoft.com/office/drawing/2014/main" id="{009A32A1-07AB-45C2-A820-748FE147298F}"/>
              </a:ext>
            </a:extLst>
          </p:cNvPr>
          <p:cNvSpPr/>
          <p:nvPr/>
        </p:nvSpPr>
        <p:spPr>
          <a:xfrm>
            <a:off x="7294022" y="6488668"/>
            <a:ext cx="4323101"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schemeClr val="bg1"/>
                </a:solidFill>
                <a:effectLst/>
                <a:uLnTx/>
                <a:uFillTx/>
              </a:rPr>
              <a:t>Source</a:t>
            </a:r>
            <a:r>
              <a:rPr kumimoji="0" lang="de-DE" sz="1800" b="0" i="1" u="none" strike="noStrike" kern="0" cap="none" spc="0" normalizeH="0" baseline="0" noProof="0" dirty="0">
                <a:ln>
                  <a:noFill/>
                </a:ln>
                <a:solidFill>
                  <a:schemeClr val="bg1"/>
                </a:solidFill>
                <a:effectLst/>
                <a:uLnTx/>
                <a:uFillTx/>
              </a:rPr>
              <a:t>: </a:t>
            </a:r>
            <a:r>
              <a:rPr kumimoji="0" lang="en-US" sz="1800" b="0" i="1" u="none" strike="noStrike" kern="0" cap="none" spc="0" normalizeH="0" baseline="0" noProof="0" dirty="0">
                <a:ln>
                  <a:noFill/>
                </a:ln>
                <a:solidFill>
                  <a:schemeClr val="bg1"/>
                </a:solidFill>
                <a:effectLst/>
                <a:uLnTx/>
                <a:uFillTx/>
              </a:rPr>
              <a:t>scikit-learn</a:t>
            </a:r>
          </a:p>
        </p:txBody>
      </p:sp>
    </p:spTree>
    <p:extLst>
      <p:ext uri="{BB962C8B-B14F-4D97-AF65-F5344CB8AC3E}">
        <p14:creationId xmlns:p14="http://schemas.microsoft.com/office/powerpoint/2010/main" val="26268007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CA0BE-E2AC-4F49-A401-B7D08C9F6994}"/>
              </a:ext>
            </a:extLst>
          </p:cNvPr>
          <p:cNvSpPr>
            <a:spLocks noGrp="1"/>
          </p:cNvSpPr>
          <p:nvPr>
            <p:ph type="title"/>
          </p:nvPr>
        </p:nvSpPr>
        <p:spPr/>
        <p:txBody>
          <a:bodyPr/>
          <a:lstStyle/>
          <a:p>
            <a:r>
              <a:rPr lang="en-US" dirty="0"/>
              <a:t>3) Multiple Linear Regression</a:t>
            </a:r>
          </a:p>
        </p:txBody>
      </p:sp>
      <p:sp>
        <p:nvSpPr>
          <p:cNvPr id="3" name="Slide Number Placeholder 2">
            <a:extLst>
              <a:ext uri="{FF2B5EF4-FFF2-40B4-BE49-F238E27FC236}">
                <a16:creationId xmlns:a16="http://schemas.microsoft.com/office/drawing/2014/main" id="{2E3264BE-114B-4EEE-AD26-541601CE6CC4}"/>
              </a:ext>
            </a:extLst>
          </p:cNvPr>
          <p:cNvSpPr>
            <a:spLocks noGrp="1"/>
          </p:cNvSpPr>
          <p:nvPr>
            <p:ph type="sldNum" sz="quarter" idx="12"/>
          </p:nvPr>
        </p:nvSpPr>
        <p:spPr/>
        <p:txBody>
          <a:bodyPr/>
          <a:lstStyle/>
          <a:p>
            <a:fld id="{A5686A01-FA10-4E06-92C7-92734750F4C6}" type="slidenum">
              <a:rPr lang="en-US" smtClean="0"/>
              <a:t>51</a:t>
            </a:fld>
            <a:endParaRPr lang="en-US"/>
          </a:p>
        </p:txBody>
      </p:sp>
      <p:pic>
        <p:nvPicPr>
          <p:cNvPr id="5" name="Picture 4">
            <a:extLst>
              <a:ext uri="{FF2B5EF4-FFF2-40B4-BE49-F238E27FC236}">
                <a16:creationId xmlns:a16="http://schemas.microsoft.com/office/drawing/2014/main" id="{BCE4E2DB-55CE-4996-B004-1DA9574EC17C}"/>
              </a:ext>
            </a:extLst>
          </p:cNvPr>
          <p:cNvPicPr>
            <a:picLocks noChangeAspect="1"/>
          </p:cNvPicPr>
          <p:nvPr/>
        </p:nvPicPr>
        <p:blipFill rotWithShape="1">
          <a:blip r:embed="rId2"/>
          <a:srcRect b="18414"/>
          <a:stretch/>
        </p:blipFill>
        <p:spPr>
          <a:xfrm>
            <a:off x="0" y="2234329"/>
            <a:ext cx="12192000" cy="1949379"/>
          </a:xfrm>
          <a:prstGeom prst="rect">
            <a:avLst/>
          </a:prstGeom>
        </p:spPr>
      </p:pic>
      <p:pic>
        <p:nvPicPr>
          <p:cNvPr id="7" name="Picture 6">
            <a:extLst>
              <a:ext uri="{FF2B5EF4-FFF2-40B4-BE49-F238E27FC236}">
                <a16:creationId xmlns:a16="http://schemas.microsoft.com/office/drawing/2014/main" id="{572CBF37-84D3-45D9-A0A0-95C73BCC55B0}"/>
              </a:ext>
            </a:extLst>
          </p:cNvPr>
          <p:cNvPicPr>
            <a:picLocks noChangeAspect="1"/>
          </p:cNvPicPr>
          <p:nvPr/>
        </p:nvPicPr>
        <p:blipFill>
          <a:blip r:embed="rId3"/>
          <a:stretch>
            <a:fillRect/>
          </a:stretch>
        </p:blipFill>
        <p:spPr>
          <a:xfrm>
            <a:off x="0" y="5207122"/>
            <a:ext cx="12192000" cy="1650878"/>
          </a:xfrm>
          <a:prstGeom prst="rect">
            <a:avLst/>
          </a:prstGeom>
        </p:spPr>
      </p:pic>
      <p:sp>
        <p:nvSpPr>
          <p:cNvPr id="8" name="TextBox 7">
            <a:extLst>
              <a:ext uri="{FF2B5EF4-FFF2-40B4-BE49-F238E27FC236}">
                <a16:creationId xmlns:a16="http://schemas.microsoft.com/office/drawing/2014/main" id="{DB374E4D-A90F-4420-BBAD-E31B483FD2B4}"/>
              </a:ext>
            </a:extLst>
          </p:cNvPr>
          <p:cNvSpPr txBox="1"/>
          <p:nvPr/>
        </p:nvSpPr>
        <p:spPr>
          <a:xfrm>
            <a:off x="7743463" y="3321934"/>
            <a:ext cx="1018572" cy="861774"/>
          </a:xfrm>
          <a:prstGeom prst="rect">
            <a:avLst/>
          </a:prstGeom>
          <a:noFill/>
        </p:spPr>
        <p:txBody>
          <a:bodyPr wrap="square" rtlCol="0">
            <a:spAutoFit/>
          </a:bodyPr>
          <a:lstStyle/>
          <a:p>
            <a:pPr algn="l"/>
            <a:r>
              <a:rPr lang="en-US" sz="5000" dirty="0">
                <a:solidFill>
                  <a:schemeClr val="bg1"/>
                </a:solidFill>
              </a:rPr>
              <a:t>+ b</a:t>
            </a:r>
          </a:p>
        </p:txBody>
      </p:sp>
      <p:sp>
        <p:nvSpPr>
          <p:cNvPr id="9" name="TextBox 8">
            <a:extLst>
              <a:ext uri="{FF2B5EF4-FFF2-40B4-BE49-F238E27FC236}">
                <a16:creationId xmlns:a16="http://schemas.microsoft.com/office/drawing/2014/main" id="{1F975DBC-4261-4E9E-B3B7-FB77C9F85A15}"/>
              </a:ext>
            </a:extLst>
          </p:cNvPr>
          <p:cNvSpPr txBox="1"/>
          <p:nvPr/>
        </p:nvSpPr>
        <p:spPr>
          <a:xfrm>
            <a:off x="3277562" y="5986262"/>
            <a:ext cx="1018572" cy="707886"/>
          </a:xfrm>
          <a:prstGeom prst="rect">
            <a:avLst/>
          </a:prstGeom>
          <a:noFill/>
        </p:spPr>
        <p:txBody>
          <a:bodyPr wrap="square" rtlCol="0">
            <a:spAutoFit/>
          </a:bodyPr>
          <a:lstStyle/>
          <a:p>
            <a:pPr algn="l"/>
            <a:r>
              <a:rPr lang="en-US" sz="4000" b="1" dirty="0">
                <a:solidFill>
                  <a:schemeClr val="bg1"/>
                </a:solidFill>
              </a:rPr>
              <a:t>+ b</a:t>
            </a:r>
          </a:p>
        </p:txBody>
      </p:sp>
      <p:cxnSp>
        <p:nvCxnSpPr>
          <p:cNvPr id="11" name="Straight Arrow Connector 10">
            <a:extLst>
              <a:ext uri="{FF2B5EF4-FFF2-40B4-BE49-F238E27FC236}">
                <a16:creationId xmlns:a16="http://schemas.microsoft.com/office/drawing/2014/main" id="{C40DA1F2-E7DA-487D-83F9-F0E5C32AF2C5}"/>
              </a:ext>
            </a:extLst>
          </p:cNvPr>
          <p:cNvCxnSpPr/>
          <p:nvPr/>
        </p:nvCxnSpPr>
        <p:spPr>
          <a:xfrm flipV="1">
            <a:off x="2673752" y="4195283"/>
            <a:ext cx="0" cy="43459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CC7AC92-E605-40E6-BD89-6AFC3995DE13}"/>
              </a:ext>
            </a:extLst>
          </p:cNvPr>
          <p:cNvSpPr txBox="1"/>
          <p:nvPr/>
        </p:nvSpPr>
        <p:spPr>
          <a:xfrm>
            <a:off x="1348451" y="4641449"/>
            <a:ext cx="2650602" cy="563867"/>
          </a:xfrm>
          <a:prstGeom prst="rect">
            <a:avLst/>
          </a:prstGeom>
          <a:noFill/>
        </p:spPr>
        <p:txBody>
          <a:bodyPr wrap="square" rtlCol="0">
            <a:spAutoFit/>
          </a:bodyPr>
          <a:lstStyle/>
          <a:p>
            <a:pPr algn="l"/>
            <a:r>
              <a:rPr lang="en-US" sz="3000" dirty="0"/>
              <a:t>Weights (Slope)</a:t>
            </a:r>
          </a:p>
        </p:txBody>
      </p:sp>
      <p:cxnSp>
        <p:nvCxnSpPr>
          <p:cNvPr id="13" name="Straight Arrow Connector 12">
            <a:extLst>
              <a:ext uri="{FF2B5EF4-FFF2-40B4-BE49-F238E27FC236}">
                <a16:creationId xmlns:a16="http://schemas.microsoft.com/office/drawing/2014/main" id="{E713E46E-E408-4006-909C-EF5ED8C6CE06}"/>
              </a:ext>
            </a:extLst>
          </p:cNvPr>
          <p:cNvCxnSpPr/>
          <p:nvPr/>
        </p:nvCxnSpPr>
        <p:spPr>
          <a:xfrm flipV="1">
            <a:off x="8474598" y="4183708"/>
            <a:ext cx="0" cy="43459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AB5A3FC-54D5-4984-AC19-92864B596B76}"/>
              </a:ext>
            </a:extLst>
          </p:cNvPr>
          <p:cNvSpPr txBox="1"/>
          <p:nvPr/>
        </p:nvSpPr>
        <p:spPr>
          <a:xfrm>
            <a:off x="7149297" y="4618299"/>
            <a:ext cx="2650602" cy="563867"/>
          </a:xfrm>
          <a:prstGeom prst="rect">
            <a:avLst/>
          </a:prstGeom>
          <a:noFill/>
        </p:spPr>
        <p:txBody>
          <a:bodyPr wrap="square" rtlCol="0">
            <a:spAutoFit/>
          </a:bodyPr>
          <a:lstStyle/>
          <a:p>
            <a:pPr algn="l"/>
            <a:r>
              <a:rPr lang="en-US" sz="3000" dirty="0"/>
              <a:t>Intercept (Bias)</a:t>
            </a:r>
          </a:p>
        </p:txBody>
      </p:sp>
    </p:spTree>
    <p:extLst>
      <p:ext uri="{BB962C8B-B14F-4D97-AF65-F5344CB8AC3E}">
        <p14:creationId xmlns:p14="http://schemas.microsoft.com/office/powerpoint/2010/main" val="1712102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CA0BE-E2AC-4F49-A401-B7D08C9F6994}"/>
              </a:ext>
            </a:extLst>
          </p:cNvPr>
          <p:cNvSpPr>
            <a:spLocks noGrp="1"/>
          </p:cNvSpPr>
          <p:nvPr>
            <p:ph type="title"/>
          </p:nvPr>
        </p:nvSpPr>
        <p:spPr/>
        <p:txBody>
          <a:bodyPr/>
          <a:lstStyle/>
          <a:p>
            <a:r>
              <a:rPr lang="en-US" u="sng" dirty="0"/>
              <a:t>Note</a:t>
            </a:r>
            <a:r>
              <a:rPr lang="en-US" dirty="0"/>
              <a:t>: Polynomial Regressions can always be phrased as Multiple Linear Regression</a:t>
            </a:r>
          </a:p>
        </p:txBody>
      </p:sp>
      <p:sp>
        <p:nvSpPr>
          <p:cNvPr id="3" name="Slide Number Placeholder 2">
            <a:extLst>
              <a:ext uri="{FF2B5EF4-FFF2-40B4-BE49-F238E27FC236}">
                <a16:creationId xmlns:a16="http://schemas.microsoft.com/office/drawing/2014/main" id="{2E3264BE-114B-4EEE-AD26-541601CE6CC4}"/>
              </a:ext>
            </a:extLst>
          </p:cNvPr>
          <p:cNvSpPr>
            <a:spLocks noGrp="1"/>
          </p:cNvSpPr>
          <p:nvPr>
            <p:ph type="sldNum" sz="quarter" idx="12"/>
          </p:nvPr>
        </p:nvSpPr>
        <p:spPr/>
        <p:txBody>
          <a:bodyPr/>
          <a:lstStyle/>
          <a:p>
            <a:fld id="{A5686A01-FA10-4E06-92C7-92734750F4C6}" type="slidenum">
              <a:rPr lang="en-US" smtClean="0"/>
              <a:t>52</a:t>
            </a:fld>
            <a:endParaRPr lang="en-US"/>
          </a:p>
        </p:txBody>
      </p:sp>
      <p:pic>
        <p:nvPicPr>
          <p:cNvPr id="5" name="Picture 4">
            <a:extLst>
              <a:ext uri="{FF2B5EF4-FFF2-40B4-BE49-F238E27FC236}">
                <a16:creationId xmlns:a16="http://schemas.microsoft.com/office/drawing/2014/main" id="{BCE4E2DB-55CE-4996-B004-1DA9574EC17C}"/>
              </a:ext>
            </a:extLst>
          </p:cNvPr>
          <p:cNvPicPr>
            <a:picLocks noChangeAspect="1"/>
          </p:cNvPicPr>
          <p:nvPr/>
        </p:nvPicPr>
        <p:blipFill rotWithShape="1">
          <a:blip r:embed="rId2"/>
          <a:srcRect b="18414"/>
          <a:stretch/>
        </p:blipFill>
        <p:spPr>
          <a:xfrm>
            <a:off x="0" y="2415088"/>
            <a:ext cx="12192000" cy="1949379"/>
          </a:xfrm>
          <a:prstGeom prst="rect">
            <a:avLst/>
          </a:prstGeom>
        </p:spPr>
      </p:pic>
      <p:sp>
        <p:nvSpPr>
          <p:cNvPr id="8" name="TextBox 7">
            <a:extLst>
              <a:ext uri="{FF2B5EF4-FFF2-40B4-BE49-F238E27FC236}">
                <a16:creationId xmlns:a16="http://schemas.microsoft.com/office/drawing/2014/main" id="{DB374E4D-A90F-4420-BBAD-E31B483FD2B4}"/>
              </a:ext>
            </a:extLst>
          </p:cNvPr>
          <p:cNvSpPr txBox="1"/>
          <p:nvPr/>
        </p:nvSpPr>
        <p:spPr>
          <a:xfrm>
            <a:off x="7743463" y="3321934"/>
            <a:ext cx="1018572" cy="861774"/>
          </a:xfrm>
          <a:prstGeom prst="rect">
            <a:avLst/>
          </a:prstGeom>
          <a:noFill/>
        </p:spPr>
        <p:txBody>
          <a:bodyPr wrap="square" rtlCol="0">
            <a:spAutoFit/>
          </a:bodyPr>
          <a:lstStyle/>
          <a:p>
            <a:pPr algn="l"/>
            <a:r>
              <a:rPr lang="en-US" sz="5000" dirty="0">
                <a:solidFill>
                  <a:schemeClr val="bg1"/>
                </a:solidFill>
              </a:rPr>
              <a:t>+ b</a:t>
            </a:r>
          </a:p>
        </p:txBody>
      </p:sp>
      <p:sp>
        <p:nvSpPr>
          <p:cNvPr id="9" name="TextBox 8">
            <a:extLst>
              <a:ext uri="{FF2B5EF4-FFF2-40B4-BE49-F238E27FC236}">
                <a16:creationId xmlns:a16="http://schemas.microsoft.com/office/drawing/2014/main" id="{1F975DBC-4261-4E9E-B3B7-FB77C9F85A15}"/>
              </a:ext>
            </a:extLst>
          </p:cNvPr>
          <p:cNvSpPr txBox="1"/>
          <p:nvPr/>
        </p:nvSpPr>
        <p:spPr>
          <a:xfrm>
            <a:off x="3277562" y="5986262"/>
            <a:ext cx="1018572" cy="707886"/>
          </a:xfrm>
          <a:prstGeom prst="rect">
            <a:avLst/>
          </a:prstGeom>
          <a:noFill/>
        </p:spPr>
        <p:txBody>
          <a:bodyPr wrap="square" rtlCol="0">
            <a:spAutoFit/>
          </a:bodyPr>
          <a:lstStyle/>
          <a:p>
            <a:pPr algn="l"/>
            <a:r>
              <a:rPr lang="en-US" sz="4000" b="1" dirty="0">
                <a:solidFill>
                  <a:schemeClr val="bg1"/>
                </a:solidFill>
              </a:rPr>
              <a:t>+ b</a:t>
            </a:r>
          </a:p>
        </p:txBody>
      </p:sp>
      <p:cxnSp>
        <p:nvCxnSpPr>
          <p:cNvPr id="11" name="Straight Arrow Connector 10">
            <a:extLst>
              <a:ext uri="{FF2B5EF4-FFF2-40B4-BE49-F238E27FC236}">
                <a16:creationId xmlns:a16="http://schemas.microsoft.com/office/drawing/2014/main" id="{C40DA1F2-E7DA-487D-83F9-F0E5C32AF2C5}"/>
              </a:ext>
            </a:extLst>
          </p:cNvPr>
          <p:cNvCxnSpPr>
            <a:cxnSpLocks/>
          </p:cNvCxnSpPr>
          <p:nvPr/>
        </p:nvCxnSpPr>
        <p:spPr>
          <a:xfrm flipV="1">
            <a:off x="5831622" y="4401003"/>
            <a:ext cx="0" cy="88337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descr="Icon&#10;&#10;Description automatically generated">
            <a:extLst>
              <a:ext uri="{FF2B5EF4-FFF2-40B4-BE49-F238E27FC236}">
                <a16:creationId xmlns:a16="http://schemas.microsoft.com/office/drawing/2014/main" id="{BAD96A5C-2954-470F-89AD-0F9FB5D87C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705083"/>
            <a:ext cx="688068" cy="688068"/>
          </a:xfrm>
          <a:prstGeom prst="rect">
            <a:avLst/>
          </a:prstGeom>
        </p:spPr>
      </p:pic>
      <p:sp>
        <p:nvSpPr>
          <p:cNvPr id="10" name="TextBox 9">
            <a:extLst>
              <a:ext uri="{FF2B5EF4-FFF2-40B4-BE49-F238E27FC236}">
                <a16:creationId xmlns:a16="http://schemas.microsoft.com/office/drawing/2014/main" id="{DB0C548A-B543-45C2-88F3-D5C072630001}"/>
              </a:ext>
            </a:extLst>
          </p:cNvPr>
          <p:cNvSpPr txBox="1"/>
          <p:nvPr/>
        </p:nvSpPr>
        <p:spPr>
          <a:xfrm>
            <a:off x="-2" y="6310068"/>
            <a:ext cx="12067952" cy="553998"/>
          </a:xfrm>
          <a:prstGeom prst="rect">
            <a:avLst/>
          </a:prstGeom>
          <a:noFill/>
        </p:spPr>
        <p:txBody>
          <a:bodyPr wrap="square" rtlCol="0">
            <a:spAutoFit/>
          </a:bodyPr>
          <a:lstStyle/>
          <a:p>
            <a:pPr algn="l"/>
            <a:r>
              <a:rPr lang="en-US" sz="3000" u="sng" dirty="0"/>
              <a:t>Trick</a:t>
            </a:r>
            <a:r>
              <a:rPr lang="en-US" sz="3000" dirty="0"/>
              <a:t>: Append polynomial features to the input vector </a:t>
            </a:r>
            <a:r>
              <a:rPr lang="en-US" sz="3000" b="1" dirty="0"/>
              <a:t>x </a:t>
            </a:r>
            <a:r>
              <a:rPr lang="en-US" sz="3000" dirty="0"/>
              <a:t>(</a:t>
            </a:r>
            <a:r>
              <a:rPr lang="en-US" sz="3000" i="1" dirty="0" err="1"/>
              <a:t>PolynomialFeatures</a:t>
            </a:r>
            <a:r>
              <a:rPr lang="en-US" sz="3000" dirty="0"/>
              <a:t>)</a:t>
            </a:r>
          </a:p>
        </p:txBody>
      </p:sp>
      <p:sp>
        <p:nvSpPr>
          <p:cNvPr id="16" name="TextBox 15">
            <a:extLst>
              <a:ext uri="{FF2B5EF4-FFF2-40B4-BE49-F238E27FC236}">
                <a16:creationId xmlns:a16="http://schemas.microsoft.com/office/drawing/2014/main" id="{12885700-DA7A-4FC5-B236-C4626A0AF247}"/>
              </a:ext>
            </a:extLst>
          </p:cNvPr>
          <p:cNvSpPr txBox="1"/>
          <p:nvPr/>
        </p:nvSpPr>
        <p:spPr>
          <a:xfrm>
            <a:off x="4518840" y="5284381"/>
            <a:ext cx="2628349" cy="553998"/>
          </a:xfrm>
          <a:prstGeom prst="rect">
            <a:avLst/>
          </a:prstGeom>
          <a:noFill/>
        </p:spPr>
        <p:txBody>
          <a:bodyPr wrap="square" rtlCol="0">
            <a:spAutoFit/>
          </a:bodyPr>
          <a:lstStyle/>
          <a:p>
            <a:pPr algn="l"/>
            <a:r>
              <a:rPr lang="en-US" sz="3000" dirty="0"/>
              <a:t>x</a:t>
            </a:r>
            <a:r>
              <a:rPr lang="en-US" sz="3000" baseline="-25000" dirty="0"/>
              <a:t>1</a:t>
            </a:r>
            <a:r>
              <a:rPr lang="en-US" sz="3000" baseline="30000" dirty="0"/>
              <a:t>2</a:t>
            </a:r>
            <a:r>
              <a:rPr lang="en-US" sz="3000" dirty="0"/>
              <a:t>, x</a:t>
            </a:r>
            <a:r>
              <a:rPr lang="en-US" sz="3000" baseline="-25000" dirty="0"/>
              <a:t>1</a:t>
            </a:r>
            <a:r>
              <a:rPr lang="en-US" sz="3000" dirty="0"/>
              <a:t>x</a:t>
            </a:r>
            <a:r>
              <a:rPr lang="en-US" sz="3000" baseline="-25000" dirty="0"/>
              <a:t>2</a:t>
            </a:r>
            <a:r>
              <a:rPr lang="en-US" sz="3000" dirty="0"/>
              <a:t>, x</a:t>
            </a:r>
            <a:r>
              <a:rPr lang="en-US" sz="3000" baseline="-25000" dirty="0"/>
              <a:t>2</a:t>
            </a:r>
            <a:r>
              <a:rPr lang="en-US" sz="3000" baseline="30000" dirty="0"/>
              <a:t>2</a:t>
            </a:r>
            <a:r>
              <a:rPr lang="en-US" sz="3000" dirty="0"/>
              <a:t>, …</a:t>
            </a:r>
          </a:p>
        </p:txBody>
      </p:sp>
    </p:spTree>
    <p:extLst>
      <p:ext uri="{BB962C8B-B14F-4D97-AF65-F5344CB8AC3E}">
        <p14:creationId xmlns:p14="http://schemas.microsoft.com/office/powerpoint/2010/main" val="20703978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3049C-5255-4AA2-BEF2-D207F896AA32}"/>
              </a:ext>
            </a:extLst>
          </p:cNvPr>
          <p:cNvSpPr>
            <a:spLocks noGrp="1"/>
          </p:cNvSpPr>
          <p:nvPr>
            <p:ph type="title"/>
          </p:nvPr>
        </p:nvSpPr>
        <p:spPr>
          <a:xfrm>
            <a:off x="-2" y="1042632"/>
            <a:ext cx="12192000" cy="1144983"/>
          </a:xfrm>
        </p:spPr>
        <p:txBody>
          <a:bodyPr/>
          <a:lstStyle/>
          <a:p>
            <a:r>
              <a:rPr lang="en-US" dirty="0"/>
              <a:t>3) Why Gradient Descent over the Normal Equation?</a:t>
            </a:r>
          </a:p>
        </p:txBody>
      </p:sp>
      <p:sp>
        <p:nvSpPr>
          <p:cNvPr id="3" name="Slide Number Placeholder 2">
            <a:extLst>
              <a:ext uri="{FF2B5EF4-FFF2-40B4-BE49-F238E27FC236}">
                <a16:creationId xmlns:a16="http://schemas.microsoft.com/office/drawing/2014/main" id="{3A08D12A-CEA6-486F-B5A9-64B13DFED1EE}"/>
              </a:ext>
            </a:extLst>
          </p:cNvPr>
          <p:cNvSpPr>
            <a:spLocks noGrp="1"/>
          </p:cNvSpPr>
          <p:nvPr>
            <p:ph type="sldNum" sz="quarter" idx="12"/>
          </p:nvPr>
        </p:nvSpPr>
        <p:spPr/>
        <p:txBody>
          <a:bodyPr/>
          <a:lstStyle/>
          <a:p>
            <a:fld id="{A5686A01-FA10-4E06-92C7-92734750F4C6}" type="slidenum">
              <a:rPr lang="en-US" smtClean="0"/>
              <a:t>53</a:t>
            </a:fld>
            <a:endParaRPr lang="en-US"/>
          </a:p>
        </p:txBody>
      </p:sp>
      <p:pic>
        <p:nvPicPr>
          <p:cNvPr id="5" name="Picture 4">
            <a:extLst>
              <a:ext uri="{FF2B5EF4-FFF2-40B4-BE49-F238E27FC236}">
                <a16:creationId xmlns:a16="http://schemas.microsoft.com/office/drawing/2014/main" id="{5DB23D4E-4D8B-4373-BC4B-0DE548B1D71B}"/>
              </a:ext>
            </a:extLst>
          </p:cNvPr>
          <p:cNvPicPr>
            <a:picLocks noChangeAspect="1"/>
          </p:cNvPicPr>
          <p:nvPr/>
        </p:nvPicPr>
        <p:blipFill>
          <a:blip r:embed="rId2"/>
          <a:stretch>
            <a:fillRect/>
          </a:stretch>
        </p:blipFill>
        <p:spPr>
          <a:xfrm>
            <a:off x="2635166" y="2187615"/>
            <a:ext cx="6921663" cy="2059780"/>
          </a:xfrm>
          <a:prstGeom prst="rect">
            <a:avLst/>
          </a:prstGeom>
        </p:spPr>
      </p:pic>
      <p:sp>
        <p:nvSpPr>
          <p:cNvPr id="7" name="TextBox 6">
            <a:extLst>
              <a:ext uri="{FF2B5EF4-FFF2-40B4-BE49-F238E27FC236}">
                <a16:creationId xmlns:a16="http://schemas.microsoft.com/office/drawing/2014/main" id="{C3DB3A1D-9EA0-4884-BA5B-1D05E07F5686}"/>
              </a:ext>
            </a:extLst>
          </p:cNvPr>
          <p:cNvSpPr txBox="1"/>
          <p:nvPr/>
        </p:nvSpPr>
        <p:spPr>
          <a:xfrm>
            <a:off x="77164" y="5069211"/>
            <a:ext cx="4103225" cy="1200329"/>
          </a:xfrm>
          <a:prstGeom prst="rect">
            <a:avLst/>
          </a:prstGeom>
          <a:noFill/>
        </p:spPr>
        <p:txBody>
          <a:bodyPr wrap="square">
            <a:spAutoFit/>
          </a:bodyPr>
          <a:lstStyle/>
          <a:p>
            <a:pPr algn="ctr"/>
            <a:r>
              <a:rPr lang="en-US" b="0" i="0" dirty="0">
                <a:effectLst/>
              </a:rPr>
              <a:t>Gradient descent makes model optimalization manageable if the size of the input data makes matrix manipulation unfeasible</a:t>
            </a:r>
            <a:endParaRPr lang="en-US" dirty="0"/>
          </a:p>
        </p:txBody>
      </p:sp>
      <p:sp>
        <p:nvSpPr>
          <p:cNvPr id="11" name="TextBox 10">
            <a:extLst>
              <a:ext uri="{FF2B5EF4-FFF2-40B4-BE49-F238E27FC236}">
                <a16:creationId xmlns:a16="http://schemas.microsoft.com/office/drawing/2014/main" id="{992854AB-FAD9-4B4C-9515-46765BF73763}"/>
              </a:ext>
            </a:extLst>
          </p:cNvPr>
          <p:cNvSpPr txBox="1"/>
          <p:nvPr/>
        </p:nvSpPr>
        <p:spPr>
          <a:xfrm>
            <a:off x="4485190" y="5069212"/>
            <a:ext cx="3663387" cy="1200329"/>
          </a:xfrm>
          <a:prstGeom prst="rect">
            <a:avLst/>
          </a:prstGeom>
          <a:noFill/>
        </p:spPr>
        <p:txBody>
          <a:bodyPr wrap="square">
            <a:spAutoFit/>
          </a:bodyPr>
          <a:lstStyle/>
          <a:p>
            <a:pPr algn="ctr"/>
            <a:r>
              <a:rPr lang="en-US" dirty="0"/>
              <a:t>(Gradient descent) is better suited for cases where there are a large number of features or too many training instances to fit in memory</a:t>
            </a:r>
          </a:p>
        </p:txBody>
      </p:sp>
      <p:sp>
        <p:nvSpPr>
          <p:cNvPr id="15" name="TextBox 14">
            <a:extLst>
              <a:ext uri="{FF2B5EF4-FFF2-40B4-BE49-F238E27FC236}">
                <a16:creationId xmlns:a16="http://schemas.microsoft.com/office/drawing/2014/main" id="{F1DE7846-7535-4F19-AFA6-E30F530A149D}"/>
              </a:ext>
            </a:extLst>
          </p:cNvPr>
          <p:cNvSpPr txBox="1"/>
          <p:nvPr/>
        </p:nvSpPr>
        <p:spPr>
          <a:xfrm>
            <a:off x="8453378" y="5069212"/>
            <a:ext cx="3570789" cy="1200329"/>
          </a:xfrm>
          <a:prstGeom prst="rect">
            <a:avLst/>
          </a:prstGeom>
          <a:noFill/>
        </p:spPr>
        <p:txBody>
          <a:bodyPr wrap="square">
            <a:spAutoFit/>
          </a:bodyPr>
          <a:lstStyle/>
          <a:p>
            <a:pPr algn="ctr"/>
            <a:r>
              <a:rPr lang="en-US" dirty="0"/>
              <a:t>(1) Gradient descent is very good with large number of features.</a:t>
            </a:r>
          </a:p>
          <a:p>
            <a:pPr algn="ctr"/>
            <a:r>
              <a:rPr lang="en-US" dirty="0"/>
              <a:t>(2) There isn't necessary to handle non-invertibility case.</a:t>
            </a:r>
          </a:p>
        </p:txBody>
      </p:sp>
    </p:spTree>
    <p:extLst>
      <p:ext uri="{BB962C8B-B14F-4D97-AF65-F5344CB8AC3E}">
        <p14:creationId xmlns:p14="http://schemas.microsoft.com/office/powerpoint/2010/main" val="17933838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59733-F5C2-458E-9277-32315DF3C1A2}"/>
              </a:ext>
            </a:extLst>
          </p:cNvPr>
          <p:cNvSpPr>
            <a:spLocks noGrp="1"/>
          </p:cNvSpPr>
          <p:nvPr>
            <p:ph type="title"/>
          </p:nvPr>
        </p:nvSpPr>
        <p:spPr>
          <a:xfrm>
            <a:off x="-2" y="1042633"/>
            <a:ext cx="12192000" cy="1098684"/>
          </a:xfrm>
        </p:spPr>
        <p:txBody>
          <a:bodyPr>
            <a:normAutofit fontScale="90000"/>
          </a:bodyPr>
          <a:lstStyle/>
          <a:p>
            <a:r>
              <a:rPr lang="en-US" dirty="0"/>
              <a:t>How can ML best practices help us consistently assess the performance of our three models?</a:t>
            </a:r>
          </a:p>
        </p:txBody>
      </p:sp>
      <p:sp>
        <p:nvSpPr>
          <p:cNvPr id="3" name="Slide Number Placeholder 2">
            <a:extLst>
              <a:ext uri="{FF2B5EF4-FFF2-40B4-BE49-F238E27FC236}">
                <a16:creationId xmlns:a16="http://schemas.microsoft.com/office/drawing/2014/main" id="{FA4AA8FD-7AA2-45BB-9C72-D243B26017E9}"/>
              </a:ext>
            </a:extLst>
          </p:cNvPr>
          <p:cNvSpPr>
            <a:spLocks noGrp="1"/>
          </p:cNvSpPr>
          <p:nvPr>
            <p:ph type="sldNum" sz="quarter" idx="12"/>
          </p:nvPr>
        </p:nvSpPr>
        <p:spPr/>
        <p:txBody>
          <a:bodyPr/>
          <a:lstStyle/>
          <a:p>
            <a:fld id="{A5686A01-FA10-4E06-92C7-92734750F4C6}" type="slidenum">
              <a:rPr lang="en-US" smtClean="0"/>
              <a:t>54</a:t>
            </a:fld>
            <a:endParaRPr lang="en-US"/>
          </a:p>
        </p:txBody>
      </p:sp>
      <p:pic>
        <p:nvPicPr>
          <p:cNvPr id="5" name="Picture 4">
            <a:extLst>
              <a:ext uri="{FF2B5EF4-FFF2-40B4-BE49-F238E27FC236}">
                <a16:creationId xmlns:a16="http://schemas.microsoft.com/office/drawing/2014/main" id="{DF973AC5-2E54-4259-8235-4C3945FFCC3F}"/>
              </a:ext>
            </a:extLst>
          </p:cNvPr>
          <p:cNvPicPr>
            <a:picLocks noChangeAspect="1"/>
          </p:cNvPicPr>
          <p:nvPr/>
        </p:nvPicPr>
        <p:blipFill>
          <a:blip r:embed="rId3"/>
          <a:stretch>
            <a:fillRect/>
          </a:stretch>
        </p:blipFill>
        <p:spPr>
          <a:xfrm>
            <a:off x="-2" y="2164833"/>
            <a:ext cx="7548488" cy="4693167"/>
          </a:xfrm>
          <a:prstGeom prst="rect">
            <a:avLst/>
          </a:prstGeom>
        </p:spPr>
      </p:pic>
      <p:sp>
        <p:nvSpPr>
          <p:cNvPr id="9" name="TextBox 8">
            <a:extLst>
              <a:ext uri="{FF2B5EF4-FFF2-40B4-BE49-F238E27FC236}">
                <a16:creationId xmlns:a16="http://schemas.microsoft.com/office/drawing/2014/main" id="{57065017-72C7-4AFA-8506-C20E05979D1C}"/>
              </a:ext>
            </a:extLst>
          </p:cNvPr>
          <p:cNvSpPr txBox="1"/>
          <p:nvPr/>
        </p:nvSpPr>
        <p:spPr>
          <a:xfrm>
            <a:off x="7548486" y="4511416"/>
            <a:ext cx="4643512" cy="2015936"/>
          </a:xfrm>
          <a:prstGeom prst="rect">
            <a:avLst/>
          </a:prstGeom>
          <a:noFill/>
        </p:spPr>
        <p:txBody>
          <a:bodyPr wrap="square">
            <a:spAutoFit/>
          </a:bodyPr>
          <a:lstStyle/>
          <a:p>
            <a:pPr algn="ctr"/>
            <a:r>
              <a:rPr lang="en-US" sz="2500" dirty="0"/>
              <a:t>The quadratic model because the polynomial regression model is overfitting the training data and the linear model is underfitting the training data.</a:t>
            </a:r>
          </a:p>
        </p:txBody>
      </p:sp>
      <p:sp>
        <p:nvSpPr>
          <p:cNvPr id="11" name="TextBox 10">
            <a:extLst>
              <a:ext uri="{FF2B5EF4-FFF2-40B4-BE49-F238E27FC236}">
                <a16:creationId xmlns:a16="http://schemas.microsoft.com/office/drawing/2014/main" id="{550AA0D8-B27B-4728-AA60-FDA2B89AB7D2}"/>
              </a:ext>
            </a:extLst>
          </p:cNvPr>
          <p:cNvSpPr txBox="1"/>
          <p:nvPr/>
        </p:nvSpPr>
        <p:spPr>
          <a:xfrm>
            <a:off x="7548486" y="2818825"/>
            <a:ext cx="4643512" cy="861774"/>
          </a:xfrm>
          <a:prstGeom prst="rect">
            <a:avLst/>
          </a:prstGeom>
          <a:noFill/>
        </p:spPr>
        <p:txBody>
          <a:bodyPr wrap="square">
            <a:spAutoFit/>
          </a:bodyPr>
          <a:lstStyle/>
          <a:p>
            <a:pPr algn="ctr"/>
            <a:r>
              <a:rPr lang="en-US" sz="2500" u="sng" dirty="0"/>
              <a:t>Which model would you choose in practice? Why?</a:t>
            </a:r>
          </a:p>
        </p:txBody>
      </p:sp>
    </p:spTree>
    <p:extLst>
      <p:ext uri="{BB962C8B-B14F-4D97-AF65-F5344CB8AC3E}">
        <p14:creationId xmlns:p14="http://schemas.microsoft.com/office/powerpoint/2010/main" val="29629303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AADAC2-6D83-40E7-BC35-714DC5EC039C}"/>
              </a:ext>
            </a:extLst>
          </p:cNvPr>
          <p:cNvSpPr>
            <a:spLocks noGrp="1"/>
          </p:cNvSpPr>
          <p:nvPr>
            <p:ph type="sldNum" sz="quarter" idx="12"/>
          </p:nvPr>
        </p:nvSpPr>
        <p:spPr/>
        <p:txBody>
          <a:bodyPr/>
          <a:lstStyle/>
          <a:p>
            <a:fld id="{A5686A01-FA10-4E06-92C7-92734750F4C6}" type="slidenum">
              <a:rPr lang="en-US" smtClean="0"/>
              <a:t>55</a:t>
            </a:fld>
            <a:endParaRPr lang="en-US"/>
          </a:p>
        </p:txBody>
      </p:sp>
      <p:pic>
        <p:nvPicPr>
          <p:cNvPr id="5" name="Picture 4">
            <a:extLst>
              <a:ext uri="{FF2B5EF4-FFF2-40B4-BE49-F238E27FC236}">
                <a16:creationId xmlns:a16="http://schemas.microsoft.com/office/drawing/2014/main" id="{2BCED4F6-3135-47F7-B973-F1CCF58C74F2}"/>
              </a:ext>
            </a:extLst>
          </p:cNvPr>
          <p:cNvPicPr>
            <a:picLocks noChangeAspect="1"/>
          </p:cNvPicPr>
          <p:nvPr/>
        </p:nvPicPr>
        <p:blipFill>
          <a:blip r:embed="rId2"/>
          <a:stretch>
            <a:fillRect/>
          </a:stretch>
        </p:blipFill>
        <p:spPr>
          <a:xfrm>
            <a:off x="2142400" y="2175032"/>
            <a:ext cx="7907196" cy="4682968"/>
          </a:xfrm>
          <a:prstGeom prst="rect">
            <a:avLst/>
          </a:prstGeom>
        </p:spPr>
      </p:pic>
      <p:sp>
        <p:nvSpPr>
          <p:cNvPr id="6" name="Title 1">
            <a:extLst>
              <a:ext uri="{FF2B5EF4-FFF2-40B4-BE49-F238E27FC236}">
                <a16:creationId xmlns:a16="http://schemas.microsoft.com/office/drawing/2014/main" id="{93C1CF9D-276C-4FAE-AA96-91C9450381DE}"/>
              </a:ext>
            </a:extLst>
          </p:cNvPr>
          <p:cNvSpPr>
            <a:spLocks noGrp="1"/>
          </p:cNvSpPr>
          <p:nvPr>
            <p:ph type="title"/>
          </p:nvPr>
        </p:nvSpPr>
        <p:spPr>
          <a:xfrm>
            <a:off x="-2" y="1042633"/>
            <a:ext cx="12192000" cy="1098684"/>
          </a:xfrm>
        </p:spPr>
        <p:txBody>
          <a:bodyPr>
            <a:normAutofit fontScale="90000"/>
          </a:bodyPr>
          <a:lstStyle/>
          <a:p>
            <a:r>
              <a:rPr lang="en-US" dirty="0"/>
              <a:t>How can ML best practices help us consistently assess the performance of our three models?</a:t>
            </a:r>
          </a:p>
        </p:txBody>
      </p:sp>
    </p:spTree>
    <p:extLst>
      <p:ext uri="{BB962C8B-B14F-4D97-AF65-F5344CB8AC3E}">
        <p14:creationId xmlns:p14="http://schemas.microsoft.com/office/powerpoint/2010/main" val="27606271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83A0-3029-45A6-839E-05F6CECA22A6}"/>
              </a:ext>
            </a:extLst>
          </p:cNvPr>
          <p:cNvSpPr>
            <a:spLocks noGrp="1"/>
          </p:cNvSpPr>
          <p:nvPr>
            <p:ph type="title"/>
          </p:nvPr>
        </p:nvSpPr>
        <p:spPr>
          <a:xfrm>
            <a:off x="-2" y="1042632"/>
            <a:ext cx="12192000" cy="971363"/>
          </a:xfrm>
        </p:spPr>
        <p:txBody>
          <a:bodyPr/>
          <a:lstStyle/>
          <a:p>
            <a:r>
              <a:rPr lang="en-US" dirty="0"/>
              <a:t>Learning Curves &amp; 2-Fold Cross-Validation</a:t>
            </a:r>
          </a:p>
        </p:txBody>
      </p:sp>
      <p:sp>
        <p:nvSpPr>
          <p:cNvPr id="3" name="Slide Number Placeholder 2">
            <a:extLst>
              <a:ext uri="{FF2B5EF4-FFF2-40B4-BE49-F238E27FC236}">
                <a16:creationId xmlns:a16="http://schemas.microsoft.com/office/drawing/2014/main" id="{16EF3842-8574-4E48-A539-4B41B0ECC50E}"/>
              </a:ext>
            </a:extLst>
          </p:cNvPr>
          <p:cNvSpPr>
            <a:spLocks noGrp="1"/>
          </p:cNvSpPr>
          <p:nvPr>
            <p:ph type="sldNum" sz="quarter" idx="12"/>
          </p:nvPr>
        </p:nvSpPr>
        <p:spPr/>
        <p:txBody>
          <a:bodyPr/>
          <a:lstStyle/>
          <a:p>
            <a:fld id="{A5686A01-FA10-4E06-92C7-92734750F4C6}" type="slidenum">
              <a:rPr lang="en-US" smtClean="0"/>
              <a:t>56</a:t>
            </a:fld>
            <a:endParaRPr lang="en-US"/>
          </a:p>
        </p:txBody>
      </p:sp>
      <p:pic>
        <p:nvPicPr>
          <p:cNvPr id="5" name="Picture 4">
            <a:extLst>
              <a:ext uri="{FF2B5EF4-FFF2-40B4-BE49-F238E27FC236}">
                <a16:creationId xmlns:a16="http://schemas.microsoft.com/office/drawing/2014/main" id="{CA15CA9F-4966-4CA2-9BA6-BD65322E05C5}"/>
              </a:ext>
            </a:extLst>
          </p:cNvPr>
          <p:cNvPicPr>
            <a:picLocks noChangeAspect="1"/>
          </p:cNvPicPr>
          <p:nvPr/>
        </p:nvPicPr>
        <p:blipFill>
          <a:blip r:embed="rId3"/>
          <a:stretch>
            <a:fillRect/>
          </a:stretch>
        </p:blipFill>
        <p:spPr>
          <a:xfrm>
            <a:off x="-2" y="2933265"/>
            <a:ext cx="6071076" cy="3924736"/>
          </a:xfrm>
          <a:prstGeom prst="rect">
            <a:avLst/>
          </a:prstGeom>
        </p:spPr>
      </p:pic>
      <p:pic>
        <p:nvPicPr>
          <p:cNvPr id="7" name="Picture 6">
            <a:extLst>
              <a:ext uri="{FF2B5EF4-FFF2-40B4-BE49-F238E27FC236}">
                <a16:creationId xmlns:a16="http://schemas.microsoft.com/office/drawing/2014/main" id="{1BD55509-2668-4CEF-B814-9482F631E344}"/>
              </a:ext>
            </a:extLst>
          </p:cNvPr>
          <p:cNvPicPr>
            <a:picLocks noChangeAspect="1"/>
          </p:cNvPicPr>
          <p:nvPr/>
        </p:nvPicPr>
        <p:blipFill>
          <a:blip r:embed="rId4"/>
          <a:stretch>
            <a:fillRect/>
          </a:stretch>
        </p:blipFill>
        <p:spPr>
          <a:xfrm>
            <a:off x="5972537" y="2931814"/>
            <a:ext cx="6219463" cy="3926186"/>
          </a:xfrm>
          <a:prstGeom prst="rect">
            <a:avLst/>
          </a:prstGeom>
        </p:spPr>
      </p:pic>
      <p:sp>
        <p:nvSpPr>
          <p:cNvPr id="8" name="TextBox 7">
            <a:extLst>
              <a:ext uri="{FF2B5EF4-FFF2-40B4-BE49-F238E27FC236}">
                <a16:creationId xmlns:a16="http://schemas.microsoft.com/office/drawing/2014/main" id="{65A8E590-9CBB-4BDF-92F7-E3C0A1F9FAB6}"/>
              </a:ext>
            </a:extLst>
          </p:cNvPr>
          <p:cNvSpPr txBox="1"/>
          <p:nvPr/>
        </p:nvSpPr>
        <p:spPr>
          <a:xfrm>
            <a:off x="-2" y="2349661"/>
            <a:ext cx="6331354" cy="553998"/>
          </a:xfrm>
          <a:prstGeom prst="rect">
            <a:avLst/>
          </a:prstGeom>
          <a:noFill/>
        </p:spPr>
        <p:txBody>
          <a:bodyPr wrap="square" rtlCol="0">
            <a:spAutoFit/>
          </a:bodyPr>
          <a:lstStyle/>
          <a:p>
            <a:pPr algn="ctr"/>
            <a:r>
              <a:rPr lang="en-US" sz="3000" dirty="0"/>
              <a:t>Linear Regression: Underfitting</a:t>
            </a:r>
          </a:p>
        </p:txBody>
      </p:sp>
      <p:sp>
        <p:nvSpPr>
          <p:cNvPr id="9" name="TextBox 8">
            <a:extLst>
              <a:ext uri="{FF2B5EF4-FFF2-40B4-BE49-F238E27FC236}">
                <a16:creationId xmlns:a16="http://schemas.microsoft.com/office/drawing/2014/main" id="{17C9FB8B-5EE0-4FC0-A27F-6DA8D1AFA0B3}"/>
              </a:ext>
            </a:extLst>
          </p:cNvPr>
          <p:cNvSpPr txBox="1"/>
          <p:nvPr/>
        </p:nvSpPr>
        <p:spPr>
          <a:xfrm>
            <a:off x="6096000" y="2349661"/>
            <a:ext cx="6096000" cy="553998"/>
          </a:xfrm>
          <a:prstGeom prst="rect">
            <a:avLst/>
          </a:prstGeom>
          <a:noFill/>
        </p:spPr>
        <p:txBody>
          <a:bodyPr wrap="square" rtlCol="0">
            <a:spAutoFit/>
          </a:bodyPr>
          <a:lstStyle/>
          <a:p>
            <a:pPr algn="ctr"/>
            <a:r>
              <a:rPr lang="en-US" sz="3000" dirty="0"/>
              <a:t>High-degree Polynomial: Overfitting</a:t>
            </a:r>
          </a:p>
        </p:txBody>
      </p:sp>
      <p:pic>
        <p:nvPicPr>
          <p:cNvPr id="10" name="Picture 9" descr="Icon&#10;&#10;Description automatically generated">
            <a:extLst>
              <a:ext uri="{FF2B5EF4-FFF2-40B4-BE49-F238E27FC236}">
                <a16:creationId xmlns:a16="http://schemas.microsoft.com/office/drawing/2014/main" id="{B8A285E1-18C6-4D1B-A792-F3B8815080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594" y="1042632"/>
            <a:ext cx="1222834" cy="1222834"/>
          </a:xfrm>
          <a:prstGeom prst="rect">
            <a:avLst/>
          </a:prstGeom>
        </p:spPr>
      </p:pic>
    </p:spTree>
    <p:extLst>
      <p:ext uri="{BB962C8B-B14F-4D97-AF65-F5344CB8AC3E}">
        <p14:creationId xmlns:p14="http://schemas.microsoft.com/office/powerpoint/2010/main" val="7791727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1EEA5-20E6-47A2-B68E-EAA574B9D760}"/>
              </a:ext>
            </a:extLst>
          </p:cNvPr>
          <p:cNvSpPr>
            <a:spLocks noGrp="1"/>
          </p:cNvSpPr>
          <p:nvPr>
            <p:ph type="title"/>
          </p:nvPr>
        </p:nvSpPr>
        <p:spPr>
          <a:xfrm>
            <a:off x="-2" y="1042632"/>
            <a:ext cx="12192000" cy="1040811"/>
          </a:xfrm>
        </p:spPr>
        <p:txBody>
          <a:bodyPr/>
          <a:lstStyle/>
          <a:p>
            <a:r>
              <a:rPr lang="en-US" dirty="0"/>
              <a:t>4) How to benchmark a regression model?</a:t>
            </a:r>
          </a:p>
        </p:txBody>
      </p:sp>
      <p:sp>
        <p:nvSpPr>
          <p:cNvPr id="3" name="Slide Number Placeholder 2">
            <a:extLst>
              <a:ext uri="{FF2B5EF4-FFF2-40B4-BE49-F238E27FC236}">
                <a16:creationId xmlns:a16="http://schemas.microsoft.com/office/drawing/2014/main" id="{184FEB25-E57B-4131-A111-3852F1091788}"/>
              </a:ext>
            </a:extLst>
          </p:cNvPr>
          <p:cNvSpPr>
            <a:spLocks noGrp="1"/>
          </p:cNvSpPr>
          <p:nvPr>
            <p:ph type="sldNum" sz="quarter" idx="12"/>
          </p:nvPr>
        </p:nvSpPr>
        <p:spPr/>
        <p:txBody>
          <a:bodyPr/>
          <a:lstStyle/>
          <a:p>
            <a:fld id="{A5686A01-FA10-4E06-92C7-92734750F4C6}" type="slidenum">
              <a:rPr lang="en-US" smtClean="0"/>
              <a:t>57</a:t>
            </a:fld>
            <a:endParaRPr lang="en-US"/>
          </a:p>
        </p:txBody>
      </p:sp>
      <p:sp>
        <p:nvSpPr>
          <p:cNvPr id="4" name="TextBox 3">
            <a:extLst>
              <a:ext uri="{FF2B5EF4-FFF2-40B4-BE49-F238E27FC236}">
                <a16:creationId xmlns:a16="http://schemas.microsoft.com/office/drawing/2014/main" id="{56156C33-2269-449F-A32F-B9ABA456805F}"/>
              </a:ext>
            </a:extLst>
          </p:cNvPr>
          <p:cNvSpPr txBox="1"/>
          <p:nvPr/>
        </p:nvSpPr>
        <p:spPr>
          <a:xfrm>
            <a:off x="-2" y="2118167"/>
            <a:ext cx="12107119" cy="553998"/>
          </a:xfrm>
          <a:prstGeom prst="rect">
            <a:avLst/>
          </a:prstGeom>
          <a:noFill/>
        </p:spPr>
        <p:txBody>
          <a:bodyPr wrap="square" rtlCol="0">
            <a:spAutoFit/>
          </a:bodyPr>
          <a:lstStyle/>
          <a:p>
            <a:pPr algn="l"/>
            <a:r>
              <a:rPr lang="en-US" sz="3000" u="sng" dirty="0"/>
              <a:t>Step 1</a:t>
            </a:r>
            <a:r>
              <a:rPr lang="en-US" sz="3000" dirty="0"/>
              <a:t>: Pick performance metrics (MSE, RMSE, MAE, etc.)</a:t>
            </a:r>
          </a:p>
        </p:txBody>
      </p:sp>
      <p:pic>
        <p:nvPicPr>
          <p:cNvPr id="6" name="Picture 5">
            <a:extLst>
              <a:ext uri="{FF2B5EF4-FFF2-40B4-BE49-F238E27FC236}">
                <a16:creationId xmlns:a16="http://schemas.microsoft.com/office/drawing/2014/main" id="{D533466B-0A2E-49C8-8BFA-B17550ADEC90}"/>
              </a:ext>
            </a:extLst>
          </p:cNvPr>
          <p:cNvPicPr>
            <a:picLocks noChangeAspect="1"/>
          </p:cNvPicPr>
          <p:nvPr/>
        </p:nvPicPr>
        <p:blipFill>
          <a:blip r:embed="rId4"/>
          <a:stretch>
            <a:fillRect/>
          </a:stretch>
        </p:blipFill>
        <p:spPr>
          <a:xfrm>
            <a:off x="-2" y="3425900"/>
            <a:ext cx="3090441" cy="1545221"/>
          </a:xfrm>
          <a:prstGeom prst="rect">
            <a:avLst/>
          </a:prstGeom>
        </p:spPr>
      </p:pic>
      <p:cxnSp>
        <p:nvCxnSpPr>
          <p:cNvPr id="8" name="Straight Arrow Connector 7">
            <a:extLst>
              <a:ext uri="{FF2B5EF4-FFF2-40B4-BE49-F238E27FC236}">
                <a16:creationId xmlns:a16="http://schemas.microsoft.com/office/drawing/2014/main" id="{F9F159B7-BACA-4BF1-8635-1AA6574138F3}"/>
              </a:ext>
            </a:extLst>
          </p:cNvPr>
          <p:cNvCxnSpPr>
            <a:cxnSpLocks/>
          </p:cNvCxnSpPr>
          <p:nvPr/>
        </p:nvCxnSpPr>
        <p:spPr>
          <a:xfrm flipH="1">
            <a:off x="3275636" y="3808072"/>
            <a:ext cx="127321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AF7358D-2F3D-43F5-A6AF-92AE1E92999C}"/>
              </a:ext>
            </a:extLst>
          </p:cNvPr>
          <p:cNvCxnSpPr>
            <a:cxnSpLocks/>
          </p:cNvCxnSpPr>
          <p:nvPr/>
        </p:nvCxnSpPr>
        <p:spPr>
          <a:xfrm flipH="1">
            <a:off x="3275638" y="4550781"/>
            <a:ext cx="69447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18CDC1F-3B61-4377-9E07-7D2604F7EFF5}"/>
              </a:ext>
            </a:extLst>
          </p:cNvPr>
          <p:cNvSpPr txBox="1"/>
          <p:nvPr/>
        </p:nvSpPr>
        <p:spPr>
          <a:xfrm>
            <a:off x="4548851" y="3496519"/>
            <a:ext cx="7643147" cy="553998"/>
          </a:xfrm>
          <a:prstGeom prst="rect">
            <a:avLst/>
          </a:prstGeom>
          <a:noFill/>
        </p:spPr>
        <p:txBody>
          <a:bodyPr wrap="square" rtlCol="0">
            <a:spAutoFit/>
          </a:bodyPr>
          <a:lstStyle/>
          <a:p>
            <a:pPr algn="l"/>
            <a:r>
              <a:rPr lang="en-US" sz="3000" dirty="0"/>
              <a:t>Sum of squared errors (proportional to MSE)</a:t>
            </a:r>
          </a:p>
        </p:txBody>
      </p:sp>
      <p:sp>
        <p:nvSpPr>
          <p:cNvPr id="13" name="TextBox 12">
            <a:extLst>
              <a:ext uri="{FF2B5EF4-FFF2-40B4-BE49-F238E27FC236}">
                <a16:creationId xmlns:a16="http://schemas.microsoft.com/office/drawing/2014/main" id="{342EEEA3-9EFF-4FF6-9C37-6049141AD393}"/>
              </a:ext>
            </a:extLst>
          </p:cNvPr>
          <p:cNvSpPr txBox="1"/>
          <p:nvPr/>
        </p:nvSpPr>
        <p:spPr>
          <a:xfrm>
            <a:off x="3970116" y="4273782"/>
            <a:ext cx="8221881" cy="553998"/>
          </a:xfrm>
          <a:prstGeom prst="rect">
            <a:avLst/>
          </a:prstGeom>
          <a:noFill/>
        </p:spPr>
        <p:txBody>
          <a:bodyPr wrap="square" rtlCol="0">
            <a:spAutoFit/>
          </a:bodyPr>
          <a:lstStyle/>
          <a:p>
            <a:pPr algn="l"/>
            <a:r>
              <a:rPr lang="en-US" sz="3000" dirty="0"/>
              <a:t>Total Sum of squares (proportional to true variance)</a:t>
            </a:r>
          </a:p>
        </p:txBody>
      </p:sp>
      <p:sp>
        <p:nvSpPr>
          <p:cNvPr id="16" name="TextBox 15">
            <a:extLst>
              <a:ext uri="{FF2B5EF4-FFF2-40B4-BE49-F238E27FC236}">
                <a16:creationId xmlns:a16="http://schemas.microsoft.com/office/drawing/2014/main" id="{7E9D27E9-E3D8-4494-AF74-353C740926F6}"/>
              </a:ext>
            </a:extLst>
          </p:cNvPr>
          <p:cNvSpPr txBox="1"/>
          <p:nvPr/>
        </p:nvSpPr>
        <p:spPr>
          <a:xfrm>
            <a:off x="11572" y="2939969"/>
            <a:ext cx="12192000" cy="553998"/>
          </a:xfrm>
          <a:prstGeom prst="rect">
            <a:avLst/>
          </a:prstGeom>
          <a:noFill/>
        </p:spPr>
        <p:txBody>
          <a:bodyPr wrap="square" rtlCol="0">
            <a:spAutoFit/>
          </a:bodyPr>
          <a:lstStyle/>
          <a:p>
            <a:pPr algn="l"/>
            <a:r>
              <a:rPr lang="en-US" sz="3000" dirty="0"/>
              <a:t>Coefficient of </a:t>
            </a:r>
            <a:r>
              <a:rPr lang="en-US" sz="3000" b="1" dirty="0"/>
              <a:t>determination</a:t>
            </a:r>
            <a:r>
              <a:rPr lang="en-US" sz="3000" dirty="0"/>
              <a:t> (between -</a:t>
            </a:r>
            <a:r>
              <a:rPr lang="en-US" sz="3000" dirty="0">
                <a:cs typeface="Times New Roman" panose="02020603050405020304" pitchFamily="18" charset="0"/>
              </a:rPr>
              <a:t>∞ and 1)</a:t>
            </a:r>
            <a:r>
              <a:rPr lang="en-US" sz="3000" dirty="0"/>
              <a:t>: </a:t>
            </a:r>
          </a:p>
        </p:txBody>
      </p:sp>
      <p:sp>
        <p:nvSpPr>
          <p:cNvPr id="17" name="TextBox 16">
            <a:extLst>
              <a:ext uri="{FF2B5EF4-FFF2-40B4-BE49-F238E27FC236}">
                <a16:creationId xmlns:a16="http://schemas.microsoft.com/office/drawing/2014/main" id="{9992BD12-2680-402E-A156-9A92BCF66733}"/>
              </a:ext>
            </a:extLst>
          </p:cNvPr>
          <p:cNvSpPr txBox="1"/>
          <p:nvPr/>
        </p:nvSpPr>
        <p:spPr>
          <a:xfrm>
            <a:off x="972272" y="5328554"/>
            <a:ext cx="5422742" cy="1015663"/>
          </a:xfrm>
          <a:prstGeom prst="rect">
            <a:avLst/>
          </a:prstGeom>
          <a:noFill/>
        </p:spPr>
        <p:txBody>
          <a:bodyPr wrap="square" rtlCol="0">
            <a:spAutoFit/>
          </a:bodyPr>
          <a:lstStyle/>
          <a:p>
            <a:pPr algn="l"/>
            <a:r>
              <a:rPr lang="en-US" sz="3000" dirty="0">
                <a:cs typeface="Times New Roman" panose="02020603050405020304" pitchFamily="18" charset="0"/>
              </a:rPr>
              <a:t>≠ </a:t>
            </a:r>
            <a:r>
              <a:rPr lang="en-US" sz="3000" dirty="0"/>
              <a:t>Coefficient of </a:t>
            </a:r>
            <a:r>
              <a:rPr lang="en-US" sz="3000" b="1" dirty="0"/>
              <a:t>correlation:</a:t>
            </a:r>
          </a:p>
          <a:p>
            <a:pPr algn="l"/>
            <a:r>
              <a:rPr lang="en-US" sz="3000" dirty="0"/>
              <a:t>(between -1 and 1) </a:t>
            </a:r>
          </a:p>
        </p:txBody>
      </p:sp>
      <p:pic>
        <p:nvPicPr>
          <p:cNvPr id="18" name="Picture 17" descr="A yellow traffic sign&#10;&#10;Description automatically generated with low confidence">
            <a:extLst>
              <a:ext uri="{FF2B5EF4-FFF2-40B4-BE49-F238E27FC236}">
                <a16:creationId xmlns:a16="http://schemas.microsoft.com/office/drawing/2014/main" id="{D9C94329-6316-4429-95D2-6B2704B72F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71" y="5186842"/>
            <a:ext cx="960701" cy="960701"/>
          </a:xfrm>
          <a:prstGeom prst="rect">
            <a:avLst/>
          </a:prstGeom>
        </p:spPr>
      </p:pic>
      <p:pic>
        <p:nvPicPr>
          <p:cNvPr id="22" name="Picture 21" descr="\documentclass{article}&#10;\usepackage{amsmath,xcolor}&#10;\pagestyle{empty}&#10;\begin{document}&#10;&#10;$&#10;\textcolor{white}{&#10;\frac{\mathrm{cov}\left(Y_{true},Y_{pred}\right)}{\mathrm{std}\left(Y_{true}\right)\times\mathrm{std}\left(Y_{pred}\right)}&#10;}&#10;$&#10;&#10;&#10;\end{document}" title="IguanaTex Bitmap Display">
            <a:extLst>
              <a:ext uri="{FF2B5EF4-FFF2-40B4-BE49-F238E27FC236}">
                <a16:creationId xmlns:a16="http://schemas.microsoft.com/office/drawing/2014/main" id="{27C556B2-4678-4DF6-9491-9E7C269F7B45}"/>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5379554" y="5463593"/>
            <a:ext cx="6608972" cy="1331038"/>
          </a:xfrm>
          <a:prstGeom prst="rect">
            <a:avLst/>
          </a:prstGeom>
        </p:spPr>
      </p:pic>
    </p:spTree>
    <p:extLst>
      <p:ext uri="{BB962C8B-B14F-4D97-AF65-F5344CB8AC3E}">
        <p14:creationId xmlns:p14="http://schemas.microsoft.com/office/powerpoint/2010/main" val="2184406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6" grpId="0"/>
      <p:bldP spid="1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1EEA5-20E6-47A2-B68E-EAA574B9D760}"/>
              </a:ext>
            </a:extLst>
          </p:cNvPr>
          <p:cNvSpPr>
            <a:spLocks noGrp="1"/>
          </p:cNvSpPr>
          <p:nvPr>
            <p:ph type="title"/>
          </p:nvPr>
        </p:nvSpPr>
        <p:spPr>
          <a:xfrm>
            <a:off x="-2" y="1042632"/>
            <a:ext cx="12192000" cy="1040811"/>
          </a:xfrm>
        </p:spPr>
        <p:txBody>
          <a:bodyPr/>
          <a:lstStyle/>
          <a:p>
            <a:r>
              <a:rPr lang="en-US" dirty="0"/>
              <a:t>4) How to benchmark a regression model?</a:t>
            </a:r>
          </a:p>
        </p:txBody>
      </p:sp>
      <p:sp>
        <p:nvSpPr>
          <p:cNvPr id="3" name="Slide Number Placeholder 2">
            <a:extLst>
              <a:ext uri="{FF2B5EF4-FFF2-40B4-BE49-F238E27FC236}">
                <a16:creationId xmlns:a16="http://schemas.microsoft.com/office/drawing/2014/main" id="{184FEB25-E57B-4131-A111-3852F1091788}"/>
              </a:ext>
            </a:extLst>
          </p:cNvPr>
          <p:cNvSpPr>
            <a:spLocks noGrp="1"/>
          </p:cNvSpPr>
          <p:nvPr>
            <p:ph type="sldNum" sz="quarter" idx="12"/>
          </p:nvPr>
        </p:nvSpPr>
        <p:spPr/>
        <p:txBody>
          <a:bodyPr/>
          <a:lstStyle/>
          <a:p>
            <a:fld id="{A5686A01-FA10-4E06-92C7-92734750F4C6}" type="slidenum">
              <a:rPr lang="en-US" smtClean="0"/>
              <a:t>58</a:t>
            </a:fld>
            <a:endParaRPr lang="en-US"/>
          </a:p>
        </p:txBody>
      </p:sp>
      <p:sp>
        <p:nvSpPr>
          <p:cNvPr id="4" name="TextBox 3">
            <a:extLst>
              <a:ext uri="{FF2B5EF4-FFF2-40B4-BE49-F238E27FC236}">
                <a16:creationId xmlns:a16="http://schemas.microsoft.com/office/drawing/2014/main" id="{56156C33-2269-449F-A32F-B9ABA456805F}"/>
              </a:ext>
            </a:extLst>
          </p:cNvPr>
          <p:cNvSpPr txBox="1"/>
          <p:nvPr/>
        </p:nvSpPr>
        <p:spPr>
          <a:xfrm>
            <a:off x="-2" y="2118167"/>
            <a:ext cx="12107119" cy="553998"/>
          </a:xfrm>
          <a:prstGeom prst="rect">
            <a:avLst/>
          </a:prstGeom>
          <a:noFill/>
        </p:spPr>
        <p:txBody>
          <a:bodyPr wrap="square" rtlCol="0">
            <a:spAutoFit/>
          </a:bodyPr>
          <a:lstStyle/>
          <a:p>
            <a:pPr algn="l"/>
            <a:r>
              <a:rPr lang="en-US" sz="3000" u="sng" dirty="0"/>
              <a:t>Step 2</a:t>
            </a:r>
            <a:r>
              <a:rPr lang="en-US" sz="3000" dirty="0"/>
              <a:t>: Report mean performance over training, validation, and test sets</a:t>
            </a:r>
          </a:p>
        </p:txBody>
      </p:sp>
      <p:cxnSp>
        <p:nvCxnSpPr>
          <p:cNvPr id="7" name="Straight Connector 6">
            <a:extLst>
              <a:ext uri="{FF2B5EF4-FFF2-40B4-BE49-F238E27FC236}">
                <a16:creationId xmlns:a16="http://schemas.microsoft.com/office/drawing/2014/main" id="{E52B4755-7074-42AF-BF3F-D435F2AEBED5}"/>
              </a:ext>
            </a:extLst>
          </p:cNvPr>
          <p:cNvCxnSpPr/>
          <p:nvPr/>
        </p:nvCxnSpPr>
        <p:spPr>
          <a:xfrm>
            <a:off x="0" y="3796496"/>
            <a:ext cx="1219199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300E206-97F3-4C15-88EC-3C2110B32611}"/>
              </a:ext>
            </a:extLst>
          </p:cNvPr>
          <p:cNvCxnSpPr/>
          <p:nvPr/>
        </p:nvCxnSpPr>
        <p:spPr>
          <a:xfrm>
            <a:off x="-84881" y="5141089"/>
            <a:ext cx="1219199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C25CBDE-2283-4C2B-901A-B9809C179FBD}"/>
              </a:ext>
            </a:extLst>
          </p:cNvPr>
          <p:cNvCxnSpPr/>
          <p:nvPr/>
        </p:nvCxnSpPr>
        <p:spPr>
          <a:xfrm>
            <a:off x="2" y="6589854"/>
            <a:ext cx="1219199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E3E690D-6239-443F-948D-C6694B87F7AF}"/>
              </a:ext>
            </a:extLst>
          </p:cNvPr>
          <p:cNvCxnSpPr>
            <a:cxnSpLocks/>
          </p:cNvCxnSpPr>
          <p:nvPr/>
        </p:nvCxnSpPr>
        <p:spPr>
          <a:xfrm>
            <a:off x="2419111" y="2997843"/>
            <a:ext cx="0" cy="3592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740EE1A-9526-4465-B8D3-3D176FE8CDA2}"/>
              </a:ext>
            </a:extLst>
          </p:cNvPr>
          <p:cNvCxnSpPr>
            <a:cxnSpLocks/>
          </p:cNvCxnSpPr>
          <p:nvPr/>
        </p:nvCxnSpPr>
        <p:spPr>
          <a:xfrm>
            <a:off x="5499903" y="2997843"/>
            <a:ext cx="0" cy="3592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6919DEF-F767-4BB3-B328-FB8084CE49AD}"/>
              </a:ext>
            </a:extLst>
          </p:cNvPr>
          <p:cNvCxnSpPr>
            <a:cxnSpLocks/>
          </p:cNvCxnSpPr>
          <p:nvPr/>
        </p:nvCxnSpPr>
        <p:spPr>
          <a:xfrm>
            <a:off x="8476526" y="2997843"/>
            <a:ext cx="0" cy="3592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BADD847-1F52-487D-B849-65FB6F0A0961}"/>
              </a:ext>
            </a:extLst>
          </p:cNvPr>
          <p:cNvSpPr txBox="1"/>
          <p:nvPr/>
        </p:nvSpPr>
        <p:spPr>
          <a:xfrm>
            <a:off x="0" y="3958541"/>
            <a:ext cx="1990846" cy="1015663"/>
          </a:xfrm>
          <a:prstGeom prst="rect">
            <a:avLst/>
          </a:prstGeom>
          <a:noFill/>
        </p:spPr>
        <p:txBody>
          <a:bodyPr wrap="square" rtlCol="0">
            <a:spAutoFit/>
          </a:bodyPr>
          <a:lstStyle/>
          <a:p>
            <a:pPr algn="l"/>
            <a:r>
              <a:rPr lang="en-US" sz="3000" dirty="0"/>
              <a:t>RMSE</a:t>
            </a:r>
          </a:p>
          <a:p>
            <a:pPr algn="l"/>
            <a:r>
              <a:rPr lang="en-US" sz="3000" dirty="0"/>
              <a:t>(kg)</a:t>
            </a:r>
          </a:p>
        </p:txBody>
      </p:sp>
      <p:sp>
        <p:nvSpPr>
          <p:cNvPr id="25" name="TextBox 24">
            <a:extLst>
              <a:ext uri="{FF2B5EF4-FFF2-40B4-BE49-F238E27FC236}">
                <a16:creationId xmlns:a16="http://schemas.microsoft.com/office/drawing/2014/main" id="{274CAF09-E2FB-4787-9371-C49F422C2641}"/>
              </a:ext>
            </a:extLst>
          </p:cNvPr>
          <p:cNvSpPr txBox="1"/>
          <p:nvPr/>
        </p:nvSpPr>
        <p:spPr>
          <a:xfrm>
            <a:off x="-3" y="5341261"/>
            <a:ext cx="2581157" cy="1015663"/>
          </a:xfrm>
          <a:prstGeom prst="rect">
            <a:avLst/>
          </a:prstGeom>
          <a:noFill/>
        </p:spPr>
        <p:txBody>
          <a:bodyPr wrap="square" rtlCol="0">
            <a:spAutoFit/>
          </a:bodyPr>
          <a:lstStyle/>
          <a:p>
            <a:pPr algn="l"/>
            <a:r>
              <a:rPr lang="en-US" sz="3000" dirty="0"/>
              <a:t>Coefficient of</a:t>
            </a:r>
          </a:p>
          <a:p>
            <a:pPr algn="l"/>
            <a:r>
              <a:rPr lang="en-US" sz="3000" dirty="0"/>
              <a:t>Determination</a:t>
            </a:r>
          </a:p>
        </p:txBody>
      </p:sp>
      <p:sp>
        <p:nvSpPr>
          <p:cNvPr id="26" name="TextBox 25">
            <a:extLst>
              <a:ext uri="{FF2B5EF4-FFF2-40B4-BE49-F238E27FC236}">
                <a16:creationId xmlns:a16="http://schemas.microsoft.com/office/drawing/2014/main" id="{FD0A32C0-D3E1-45D5-AB35-CF2CCB47395F}"/>
              </a:ext>
            </a:extLst>
          </p:cNvPr>
          <p:cNvSpPr txBox="1"/>
          <p:nvPr/>
        </p:nvSpPr>
        <p:spPr>
          <a:xfrm>
            <a:off x="2419111" y="3085323"/>
            <a:ext cx="3080791" cy="553998"/>
          </a:xfrm>
          <a:prstGeom prst="rect">
            <a:avLst/>
          </a:prstGeom>
          <a:noFill/>
        </p:spPr>
        <p:txBody>
          <a:bodyPr wrap="square" rtlCol="0">
            <a:spAutoFit/>
          </a:bodyPr>
          <a:lstStyle/>
          <a:p>
            <a:pPr algn="ctr"/>
            <a:r>
              <a:rPr lang="en-US" sz="3000" dirty="0"/>
              <a:t>Training Set</a:t>
            </a:r>
          </a:p>
        </p:txBody>
      </p:sp>
      <p:sp>
        <p:nvSpPr>
          <p:cNvPr id="27" name="TextBox 26">
            <a:extLst>
              <a:ext uri="{FF2B5EF4-FFF2-40B4-BE49-F238E27FC236}">
                <a16:creationId xmlns:a16="http://schemas.microsoft.com/office/drawing/2014/main" id="{D1EF1C49-2D2F-4485-A6AB-5F5B417088EB}"/>
              </a:ext>
            </a:extLst>
          </p:cNvPr>
          <p:cNvSpPr txBox="1"/>
          <p:nvPr/>
        </p:nvSpPr>
        <p:spPr>
          <a:xfrm>
            <a:off x="5499902" y="3085323"/>
            <a:ext cx="2976624" cy="553998"/>
          </a:xfrm>
          <a:prstGeom prst="rect">
            <a:avLst/>
          </a:prstGeom>
          <a:noFill/>
        </p:spPr>
        <p:txBody>
          <a:bodyPr wrap="square" rtlCol="0">
            <a:spAutoFit/>
          </a:bodyPr>
          <a:lstStyle/>
          <a:p>
            <a:pPr algn="ctr"/>
            <a:r>
              <a:rPr lang="en-US" sz="3000" dirty="0"/>
              <a:t>Validation Set</a:t>
            </a:r>
          </a:p>
        </p:txBody>
      </p:sp>
      <p:sp>
        <p:nvSpPr>
          <p:cNvPr id="28" name="TextBox 27">
            <a:extLst>
              <a:ext uri="{FF2B5EF4-FFF2-40B4-BE49-F238E27FC236}">
                <a16:creationId xmlns:a16="http://schemas.microsoft.com/office/drawing/2014/main" id="{FF0EF17C-B55A-4975-B220-125E1F224DF4}"/>
              </a:ext>
            </a:extLst>
          </p:cNvPr>
          <p:cNvSpPr txBox="1"/>
          <p:nvPr/>
        </p:nvSpPr>
        <p:spPr>
          <a:xfrm>
            <a:off x="8476526" y="3114259"/>
            <a:ext cx="3715473" cy="553998"/>
          </a:xfrm>
          <a:prstGeom prst="rect">
            <a:avLst/>
          </a:prstGeom>
          <a:noFill/>
        </p:spPr>
        <p:txBody>
          <a:bodyPr wrap="square" rtlCol="0">
            <a:spAutoFit/>
          </a:bodyPr>
          <a:lstStyle/>
          <a:p>
            <a:pPr algn="ctr"/>
            <a:r>
              <a:rPr lang="en-US" sz="3000" dirty="0"/>
              <a:t>Test Set</a:t>
            </a:r>
          </a:p>
        </p:txBody>
      </p:sp>
      <p:sp>
        <p:nvSpPr>
          <p:cNvPr id="29" name="TextBox 28">
            <a:extLst>
              <a:ext uri="{FF2B5EF4-FFF2-40B4-BE49-F238E27FC236}">
                <a16:creationId xmlns:a16="http://schemas.microsoft.com/office/drawing/2014/main" id="{D7640876-EB13-4F61-A652-D10C1B9BA1C7}"/>
              </a:ext>
            </a:extLst>
          </p:cNvPr>
          <p:cNvSpPr txBox="1"/>
          <p:nvPr/>
        </p:nvSpPr>
        <p:spPr>
          <a:xfrm>
            <a:off x="3176290" y="4212548"/>
            <a:ext cx="1610810" cy="553998"/>
          </a:xfrm>
          <a:prstGeom prst="rect">
            <a:avLst/>
          </a:prstGeom>
          <a:noFill/>
        </p:spPr>
        <p:txBody>
          <a:bodyPr wrap="square" rtlCol="0">
            <a:spAutoFit/>
          </a:bodyPr>
          <a:lstStyle/>
          <a:p>
            <a:pPr algn="ctr"/>
            <a:r>
              <a:rPr lang="en-US" sz="3000" dirty="0"/>
              <a:t>10</a:t>
            </a:r>
          </a:p>
        </p:txBody>
      </p:sp>
      <p:sp>
        <p:nvSpPr>
          <p:cNvPr id="30" name="TextBox 29">
            <a:extLst>
              <a:ext uri="{FF2B5EF4-FFF2-40B4-BE49-F238E27FC236}">
                <a16:creationId xmlns:a16="http://schemas.microsoft.com/office/drawing/2014/main" id="{F64AF354-A1F4-4EB7-947E-7F0769CA0CF2}"/>
              </a:ext>
            </a:extLst>
          </p:cNvPr>
          <p:cNvSpPr txBox="1"/>
          <p:nvPr/>
        </p:nvSpPr>
        <p:spPr>
          <a:xfrm>
            <a:off x="6151947" y="4183814"/>
            <a:ext cx="1610810" cy="553998"/>
          </a:xfrm>
          <a:prstGeom prst="rect">
            <a:avLst/>
          </a:prstGeom>
          <a:noFill/>
        </p:spPr>
        <p:txBody>
          <a:bodyPr wrap="square" rtlCol="0">
            <a:spAutoFit/>
          </a:bodyPr>
          <a:lstStyle/>
          <a:p>
            <a:pPr algn="ctr"/>
            <a:r>
              <a:rPr lang="en-US" sz="3000" dirty="0"/>
              <a:t>11</a:t>
            </a:r>
          </a:p>
        </p:txBody>
      </p:sp>
      <p:sp>
        <p:nvSpPr>
          <p:cNvPr id="31" name="TextBox 30">
            <a:extLst>
              <a:ext uri="{FF2B5EF4-FFF2-40B4-BE49-F238E27FC236}">
                <a16:creationId xmlns:a16="http://schemas.microsoft.com/office/drawing/2014/main" id="{C332FC67-6ABC-474E-90F3-615272A71570}"/>
              </a:ext>
            </a:extLst>
          </p:cNvPr>
          <p:cNvSpPr txBox="1"/>
          <p:nvPr/>
        </p:nvSpPr>
        <p:spPr>
          <a:xfrm>
            <a:off x="9486417" y="4243880"/>
            <a:ext cx="1610810" cy="553998"/>
          </a:xfrm>
          <a:prstGeom prst="rect">
            <a:avLst/>
          </a:prstGeom>
          <a:noFill/>
        </p:spPr>
        <p:txBody>
          <a:bodyPr wrap="square" rtlCol="0">
            <a:spAutoFit/>
          </a:bodyPr>
          <a:lstStyle/>
          <a:p>
            <a:pPr algn="ctr"/>
            <a:r>
              <a:rPr lang="en-US" sz="3000" dirty="0"/>
              <a:t>50</a:t>
            </a:r>
          </a:p>
        </p:txBody>
      </p:sp>
      <p:sp>
        <p:nvSpPr>
          <p:cNvPr id="32" name="TextBox 31">
            <a:extLst>
              <a:ext uri="{FF2B5EF4-FFF2-40B4-BE49-F238E27FC236}">
                <a16:creationId xmlns:a16="http://schemas.microsoft.com/office/drawing/2014/main" id="{7DAF658A-92DF-4554-9752-BDCEAB2B9BF2}"/>
              </a:ext>
            </a:extLst>
          </p:cNvPr>
          <p:cNvSpPr txBox="1"/>
          <p:nvPr/>
        </p:nvSpPr>
        <p:spPr>
          <a:xfrm>
            <a:off x="3154102" y="5588473"/>
            <a:ext cx="1610810" cy="553998"/>
          </a:xfrm>
          <a:prstGeom prst="rect">
            <a:avLst/>
          </a:prstGeom>
          <a:noFill/>
        </p:spPr>
        <p:txBody>
          <a:bodyPr wrap="square" rtlCol="0">
            <a:spAutoFit/>
          </a:bodyPr>
          <a:lstStyle/>
          <a:p>
            <a:pPr algn="ctr"/>
            <a:r>
              <a:rPr lang="en-US" sz="3000" dirty="0"/>
              <a:t>0.6</a:t>
            </a:r>
          </a:p>
        </p:txBody>
      </p:sp>
      <p:sp>
        <p:nvSpPr>
          <p:cNvPr id="33" name="TextBox 32">
            <a:extLst>
              <a:ext uri="{FF2B5EF4-FFF2-40B4-BE49-F238E27FC236}">
                <a16:creationId xmlns:a16="http://schemas.microsoft.com/office/drawing/2014/main" id="{C1DFDBE8-47AD-43AA-AB4A-2C70129136E0}"/>
              </a:ext>
            </a:extLst>
          </p:cNvPr>
          <p:cNvSpPr txBox="1"/>
          <p:nvPr/>
        </p:nvSpPr>
        <p:spPr>
          <a:xfrm>
            <a:off x="6130724" y="5572093"/>
            <a:ext cx="1610810" cy="553998"/>
          </a:xfrm>
          <a:prstGeom prst="rect">
            <a:avLst/>
          </a:prstGeom>
          <a:noFill/>
        </p:spPr>
        <p:txBody>
          <a:bodyPr wrap="square" rtlCol="0">
            <a:spAutoFit/>
          </a:bodyPr>
          <a:lstStyle/>
          <a:p>
            <a:pPr algn="ctr"/>
            <a:r>
              <a:rPr lang="en-US" sz="3000" dirty="0"/>
              <a:t>0.45</a:t>
            </a:r>
          </a:p>
        </p:txBody>
      </p:sp>
      <p:sp>
        <p:nvSpPr>
          <p:cNvPr id="34" name="TextBox 33">
            <a:extLst>
              <a:ext uri="{FF2B5EF4-FFF2-40B4-BE49-F238E27FC236}">
                <a16:creationId xmlns:a16="http://schemas.microsoft.com/office/drawing/2014/main" id="{8F1F88AC-9E05-4FB9-AC47-7C168F53896E}"/>
              </a:ext>
            </a:extLst>
          </p:cNvPr>
          <p:cNvSpPr txBox="1"/>
          <p:nvPr/>
        </p:nvSpPr>
        <p:spPr>
          <a:xfrm>
            <a:off x="9528857" y="5564123"/>
            <a:ext cx="1610810" cy="553998"/>
          </a:xfrm>
          <a:prstGeom prst="rect">
            <a:avLst/>
          </a:prstGeom>
          <a:noFill/>
        </p:spPr>
        <p:txBody>
          <a:bodyPr wrap="square" rtlCol="0">
            <a:spAutoFit/>
          </a:bodyPr>
          <a:lstStyle/>
          <a:p>
            <a:pPr algn="ctr"/>
            <a:r>
              <a:rPr lang="en-US" sz="3000" dirty="0"/>
              <a:t>-2</a:t>
            </a:r>
          </a:p>
        </p:txBody>
      </p:sp>
    </p:spTree>
    <p:extLst>
      <p:ext uri="{BB962C8B-B14F-4D97-AF65-F5344CB8AC3E}">
        <p14:creationId xmlns:p14="http://schemas.microsoft.com/office/powerpoint/2010/main" val="6684061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68B30-D225-4E6A-BDD9-F98B2DFB546F}"/>
              </a:ext>
            </a:extLst>
          </p:cNvPr>
          <p:cNvSpPr>
            <a:spLocks noGrp="1"/>
          </p:cNvSpPr>
          <p:nvPr>
            <p:ph type="title"/>
          </p:nvPr>
        </p:nvSpPr>
        <p:spPr>
          <a:xfrm>
            <a:off x="7203794" y="1042632"/>
            <a:ext cx="4988204" cy="3167861"/>
          </a:xfrm>
        </p:spPr>
        <p:txBody>
          <a:bodyPr>
            <a:noAutofit/>
          </a:bodyPr>
          <a:lstStyle/>
          <a:p>
            <a:r>
              <a:rPr lang="en-US" sz="3200" b="1" dirty="0"/>
              <a:t>Question</a:t>
            </a:r>
            <a:br>
              <a:rPr lang="en-US" sz="3200" u="sng" dirty="0"/>
            </a:br>
            <a:r>
              <a:rPr lang="en-US" sz="3200" u="sng" dirty="0"/>
              <a:t>Lasso</a:t>
            </a:r>
            <a:r>
              <a:rPr lang="en-US" sz="3200" dirty="0"/>
              <a:t>: Penalizes the absolute value of the weights (L1 norm)</a:t>
            </a:r>
            <a:br>
              <a:rPr lang="en-US" sz="3200" dirty="0"/>
            </a:br>
            <a:r>
              <a:rPr lang="en-US" sz="3200" dirty="0">
                <a:latin typeface="+mn-lt"/>
                <a:cs typeface="Times New Roman" panose="02020603050405020304" pitchFamily="18" charset="0"/>
              </a:rPr>
              <a:t>≠</a:t>
            </a:r>
            <a:br>
              <a:rPr lang="en-US" sz="3200" dirty="0">
                <a:latin typeface="+mn-lt"/>
                <a:cs typeface="Times New Roman" panose="02020603050405020304" pitchFamily="18" charset="0"/>
              </a:rPr>
            </a:br>
            <a:r>
              <a:rPr lang="en-US" sz="3200" u="sng" dirty="0">
                <a:latin typeface="+mn-lt"/>
                <a:cs typeface="Times New Roman" panose="02020603050405020304" pitchFamily="18" charset="0"/>
              </a:rPr>
              <a:t>Ridge</a:t>
            </a:r>
            <a:r>
              <a:rPr lang="en-US" sz="3200" dirty="0">
                <a:latin typeface="+mn-lt"/>
                <a:cs typeface="Times New Roman" panose="02020603050405020304" pitchFamily="18" charset="0"/>
              </a:rPr>
              <a:t>: Penalizes the squares of the weights (L2 norm)</a:t>
            </a:r>
            <a:endParaRPr lang="en-US" sz="3200" dirty="0">
              <a:latin typeface="+mn-lt"/>
            </a:endParaRPr>
          </a:p>
        </p:txBody>
      </p:sp>
      <p:sp>
        <p:nvSpPr>
          <p:cNvPr id="3" name="Slide Number Placeholder 2">
            <a:extLst>
              <a:ext uri="{FF2B5EF4-FFF2-40B4-BE49-F238E27FC236}">
                <a16:creationId xmlns:a16="http://schemas.microsoft.com/office/drawing/2014/main" id="{C2CF1962-78CE-4058-BE50-F5F2C43A3D7E}"/>
              </a:ext>
            </a:extLst>
          </p:cNvPr>
          <p:cNvSpPr>
            <a:spLocks noGrp="1"/>
          </p:cNvSpPr>
          <p:nvPr>
            <p:ph type="sldNum" sz="quarter" idx="12"/>
          </p:nvPr>
        </p:nvSpPr>
        <p:spPr/>
        <p:txBody>
          <a:bodyPr/>
          <a:lstStyle/>
          <a:p>
            <a:fld id="{A5686A01-FA10-4E06-92C7-92734750F4C6}" type="slidenum">
              <a:rPr lang="en-US" smtClean="0"/>
              <a:t>59</a:t>
            </a:fld>
            <a:endParaRPr lang="en-US"/>
          </a:p>
        </p:txBody>
      </p:sp>
      <p:pic>
        <p:nvPicPr>
          <p:cNvPr id="6" name="Picture 5">
            <a:extLst>
              <a:ext uri="{FF2B5EF4-FFF2-40B4-BE49-F238E27FC236}">
                <a16:creationId xmlns:a16="http://schemas.microsoft.com/office/drawing/2014/main" id="{080FE7C2-2DF2-4DA0-B6AC-4932D89D2382}"/>
              </a:ext>
            </a:extLst>
          </p:cNvPr>
          <p:cNvPicPr>
            <a:picLocks noChangeAspect="1"/>
          </p:cNvPicPr>
          <p:nvPr/>
        </p:nvPicPr>
        <p:blipFill>
          <a:blip r:embed="rId2"/>
          <a:stretch>
            <a:fillRect/>
          </a:stretch>
        </p:blipFill>
        <p:spPr>
          <a:xfrm>
            <a:off x="-2" y="1042633"/>
            <a:ext cx="7203796" cy="5815367"/>
          </a:xfrm>
          <a:prstGeom prst="rect">
            <a:avLst/>
          </a:prstGeom>
        </p:spPr>
      </p:pic>
      <p:pic>
        <p:nvPicPr>
          <p:cNvPr id="8" name="Picture 7">
            <a:extLst>
              <a:ext uri="{FF2B5EF4-FFF2-40B4-BE49-F238E27FC236}">
                <a16:creationId xmlns:a16="http://schemas.microsoft.com/office/drawing/2014/main" id="{7B88F9C6-451E-4BAB-87FD-61B94DED063E}"/>
              </a:ext>
            </a:extLst>
          </p:cNvPr>
          <p:cNvPicPr>
            <a:picLocks noChangeAspect="1"/>
          </p:cNvPicPr>
          <p:nvPr/>
        </p:nvPicPr>
        <p:blipFill>
          <a:blip r:embed="rId3"/>
          <a:stretch>
            <a:fillRect/>
          </a:stretch>
        </p:blipFill>
        <p:spPr>
          <a:xfrm>
            <a:off x="7203794" y="4698950"/>
            <a:ext cx="4988204" cy="1077853"/>
          </a:xfrm>
          <a:prstGeom prst="rect">
            <a:avLst/>
          </a:prstGeom>
        </p:spPr>
      </p:pic>
      <p:cxnSp>
        <p:nvCxnSpPr>
          <p:cNvPr id="10" name="Straight Arrow Connector 9">
            <a:extLst>
              <a:ext uri="{FF2B5EF4-FFF2-40B4-BE49-F238E27FC236}">
                <a16:creationId xmlns:a16="http://schemas.microsoft.com/office/drawing/2014/main" id="{7FBEAD2E-C6B9-4234-901A-DA9F436CD2E6}"/>
              </a:ext>
            </a:extLst>
          </p:cNvPr>
          <p:cNvCxnSpPr>
            <a:cxnSpLocks/>
          </p:cNvCxnSpPr>
          <p:nvPr/>
        </p:nvCxnSpPr>
        <p:spPr>
          <a:xfrm flipV="1">
            <a:off x="8293395" y="5815367"/>
            <a:ext cx="116958" cy="4498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D6F4316-B0B9-40F4-811E-7E7C9C744ED1}"/>
              </a:ext>
            </a:extLst>
          </p:cNvPr>
          <p:cNvSpPr txBox="1"/>
          <p:nvPr/>
        </p:nvSpPr>
        <p:spPr>
          <a:xfrm>
            <a:off x="7293935" y="6265260"/>
            <a:ext cx="2445488" cy="553998"/>
          </a:xfrm>
          <a:prstGeom prst="rect">
            <a:avLst/>
          </a:prstGeom>
          <a:noFill/>
        </p:spPr>
        <p:txBody>
          <a:bodyPr wrap="square" rtlCol="0">
            <a:spAutoFit/>
          </a:bodyPr>
          <a:lstStyle/>
          <a:p>
            <a:pPr algn="l"/>
            <a:r>
              <a:rPr lang="en-US" sz="3000" dirty="0"/>
              <a:t>Performance</a:t>
            </a:r>
          </a:p>
        </p:txBody>
      </p:sp>
      <p:cxnSp>
        <p:nvCxnSpPr>
          <p:cNvPr id="13" name="Straight Arrow Connector 12">
            <a:extLst>
              <a:ext uri="{FF2B5EF4-FFF2-40B4-BE49-F238E27FC236}">
                <a16:creationId xmlns:a16="http://schemas.microsoft.com/office/drawing/2014/main" id="{B7373003-6BE8-4C5F-A549-5A9560BB679D}"/>
              </a:ext>
            </a:extLst>
          </p:cNvPr>
          <p:cNvCxnSpPr>
            <a:cxnSpLocks/>
          </p:cNvCxnSpPr>
          <p:nvPr/>
        </p:nvCxnSpPr>
        <p:spPr>
          <a:xfrm flipH="1" flipV="1">
            <a:off x="9599191" y="5815367"/>
            <a:ext cx="299721" cy="3072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F598BD0-D709-4C57-8353-B49ACCDDAED8}"/>
              </a:ext>
            </a:extLst>
          </p:cNvPr>
          <p:cNvSpPr txBox="1"/>
          <p:nvPr/>
        </p:nvSpPr>
        <p:spPr>
          <a:xfrm>
            <a:off x="9746512" y="5988261"/>
            <a:ext cx="2445488" cy="553998"/>
          </a:xfrm>
          <a:prstGeom prst="rect">
            <a:avLst/>
          </a:prstGeom>
          <a:noFill/>
        </p:spPr>
        <p:txBody>
          <a:bodyPr wrap="square" rtlCol="0">
            <a:spAutoFit/>
          </a:bodyPr>
          <a:lstStyle/>
          <a:p>
            <a:pPr algn="r"/>
            <a:r>
              <a:rPr lang="en-US" sz="3000" dirty="0"/>
              <a:t>Regularization</a:t>
            </a:r>
          </a:p>
        </p:txBody>
      </p:sp>
    </p:spTree>
    <p:extLst>
      <p:ext uri="{BB962C8B-B14F-4D97-AF65-F5344CB8AC3E}">
        <p14:creationId xmlns:p14="http://schemas.microsoft.com/office/powerpoint/2010/main" val="4575490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3365421-9669-4F4D-B194-A83F2C5FE4F4}"/>
              </a:ext>
            </a:extLst>
          </p:cNvPr>
          <p:cNvSpPr>
            <a:spLocks noGrp="1"/>
          </p:cNvSpPr>
          <p:nvPr>
            <p:ph type="sldNum" sz="quarter" idx="12"/>
          </p:nvPr>
        </p:nvSpPr>
        <p:spPr/>
        <p:txBody>
          <a:bodyPr/>
          <a:lstStyle/>
          <a:p>
            <a:fld id="{A5686A01-FA10-4E06-92C7-92734750F4C6}" type="slidenum">
              <a:rPr lang="en-US" smtClean="0"/>
              <a:pPr/>
              <a:t>6</a:t>
            </a:fld>
            <a:endParaRPr lang="en-US" dirty="0"/>
          </a:p>
        </p:txBody>
      </p:sp>
      <p:pic>
        <p:nvPicPr>
          <p:cNvPr id="6" name="Picture 5" descr="Diagram&#10;&#10;Description automatically generated">
            <a:extLst>
              <a:ext uri="{FF2B5EF4-FFF2-40B4-BE49-F238E27FC236}">
                <a16:creationId xmlns:a16="http://schemas.microsoft.com/office/drawing/2014/main" id="{F24CF5DE-4303-4823-B780-1A21C18CC9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14412"/>
            <a:ext cx="5801360" cy="5978231"/>
          </a:xfrm>
          <a:prstGeom prst="rect">
            <a:avLst/>
          </a:prstGeom>
        </p:spPr>
      </p:pic>
      <p:sp>
        <p:nvSpPr>
          <p:cNvPr id="7" name="Rectangle 6">
            <a:extLst>
              <a:ext uri="{FF2B5EF4-FFF2-40B4-BE49-F238E27FC236}">
                <a16:creationId xmlns:a16="http://schemas.microsoft.com/office/drawing/2014/main" id="{9BA9AE1C-9F47-4D2E-99F0-49C2EAFA7A56}"/>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prstClr val="white"/>
                </a:solidFill>
                <a:effectLst/>
                <a:uLnTx/>
                <a:uFillTx/>
              </a:rPr>
              <a:t>Source</a:t>
            </a:r>
            <a:r>
              <a:rPr kumimoji="0" lang="de-DE" sz="1800" b="0" i="1" u="none" strike="noStrike" kern="0" cap="none" spc="0" normalizeH="0" baseline="0" noProof="0" dirty="0">
                <a:ln>
                  <a:noFill/>
                </a:ln>
                <a:solidFill>
                  <a:prstClr val="white"/>
                </a:solidFill>
                <a:effectLst/>
                <a:uLnTx/>
                <a:uFillTx/>
              </a:rPr>
              <a:t>: </a:t>
            </a:r>
            <a:r>
              <a:rPr kumimoji="0" lang="en-US" sz="1800" b="0" i="1" u="none" strike="noStrike" kern="0" cap="none" spc="0" normalizeH="0" baseline="0" noProof="0" dirty="0" err="1">
                <a:ln>
                  <a:noFill/>
                </a:ln>
                <a:solidFill>
                  <a:prstClr val="white"/>
                </a:solidFill>
                <a:effectLst/>
                <a:uLnTx/>
                <a:uFillTx/>
              </a:rPr>
              <a:t>Vrana</a:t>
            </a:r>
            <a:r>
              <a:rPr kumimoji="0" lang="en-US" sz="1800" b="0" i="1" u="none" strike="noStrike" kern="0" cap="none" spc="0" normalizeH="0" baseline="0" noProof="0" dirty="0">
                <a:ln>
                  <a:noFill/>
                </a:ln>
                <a:solidFill>
                  <a:prstClr val="white"/>
                </a:solidFill>
                <a:effectLst/>
                <a:uLnTx/>
                <a:uFillTx/>
              </a:rPr>
              <a:t> et al. (2020). </a:t>
            </a:r>
            <a:r>
              <a:rPr kumimoji="0" lang="en-US" sz="1800" b="0" i="1" u="none" strike="noStrike" kern="0" cap="none" spc="0" normalizeH="0" baseline="0" noProof="0" dirty="0" err="1">
                <a:ln>
                  <a:noFill/>
                </a:ln>
                <a:solidFill>
                  <a:prstClr val="white"/>
                </a:solidFill>
                <a:effectLst/>
                <a:uLnTx/>
                <a:uFillTx/>
              </a:rPr>
              <a:t>Géron</a:t>
            </a:r>
            <a:r>
              <a:rPr kumimoji="0" lang="en-US" sz="1800" b="0" i="1" u="none" strike="noStrike" kern="0" cap="none" spc="0" normalizeH="0" baseline="0" noProof="0" dirty="0">
                <a:ln>
                  <a:noFill/>
                </a:ln>
                <a:solidFill>
                  <a:prstClr val="white"/>
                </a:solidFill>
                <a:effectLst/>
                <a:uLnTx/>
                <a:uFillTx/>
              </a:rPr>
              <a:t> et al. (2019)</a:t>
            </a:r>
          </a:p>
        </p:txBody>
      </p:sp>
      <p:pic>
        <p:nvPicPr>
          <p:cNvPr id="10" name="Picture 9" descr="Icon&#10;&#10;Description automatically generated">
            <a:extLst>
              <a:ext uri="{FF2B5EF4-FFF2-40B4-BE49-F238E27FC236}">
                <a16:creationId xmlns:a16="http://schemas.microsoft.com/office/drawing/2014/main" id="{9117B2FA-1874-4CDF-9B72-6921C0455A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7480" y="2787888"/>
            <a:ext cx="543560" cy="543560"/>
          </a:xfrm>
          <a:prstGeom prst="rect">
            <a:avLst/>
          </a:prstGeom>
        </p:spPr>
      </p:pic>
      <p:pic>
        <p:nvPicPr>
          <p:cNvPr id="11" name="Picture 10" descr="Icon&#10;&#10;Description automatically generated">
            <a:extLst>
              <a:ext uri="{FF2B5EF4-FFF2-40B4-BE49-F238E27FC236}">
                <a16:creationId xmlns:a16="http://schemas.microsoft.com/office/drawing/2014/main" id="{A428FD0D-5BBC-44E7-B736-4D4143C0C6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5080" y="2787888"/>
            <a:ext cx="543560" cy="543560"/>
          </a:xfrm>
          <a:prstGeom prst="rect">
            <a:avLst/>
          </a:prstGeom>
        </p:spPr>
      </p:pic>
      <p:sp>
        <p:nvSpPr>
          <p:cNvPr id="12" name="TextBox 11">
            <a:extLst>
              <a:ext uri="{FF2B5EF4-FFF2-40B4-BE49-F238E27FC236}">
                <a16:creationId xmlns:a16="http://schemas.microsoft.com/office/drawing/2014/main" id="{95EAE888-3977-41C0-872C-376114FCFD26}"/>
              </a:ext>
            </a:extLst>
          </p:cNvPr>
          <p:cNvSpPr txBox="1"/>
          <p:nvPr/>
        </p:nvSpPr>
        <p:spPr>
          <a:xfrm>
            <a:off x="5801360" y="3034031"/>
            <a:ext cx="6390640" cy="1938992"/>
          </a:xfrm>
          <a:prstGeom prst="rect">
            <a:avLst/>
          </a:prstGeom>
          <a:noFill/>
        </p:spPr>
        <p:txBody>
          <a:bodyPr wrap="square" rtlCol="0">
            <a:spAutoFit/>
          </a:bodyPr>
          <a:lstStyle/>
          <a:p>
            <a:pPr algn="ctr"/>
            <a:r>
              <a:rPr lang="en-US" sz="3000" dirty="0"/>
              <a:t>“[Machine Learning is the] field of study that gives computers the ability to learn without being explicitly programmed”</a:t>
            </a:r>
          </a:p>
          <a:p>
            <a:pPr algn="ctr"/>
            <a:r>
              <a:rPr lang="en-US" sz="3000" dirty="0"/>
              <a:t>—Arthur Samuel, 1959</a:t>
            </a:r>
          </a:p>
        </p:txBody>
      </p:sp>
    </p:spTree>
    <p:extLst>
      <p:ext uri="{BB962C8B-B14F-4D97-AF65-F5344CB8AC3E}">
        <p14:creationId xmlns:p14="http://schemas.microsoft.com/office/powerpoint/2010/main" val="35158275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D9D2-B539-4A4E-A748-FE2B7C04CE94}"/>
              </a:ext>
            </a:extLst>
          </p:cNvPr>
          <p:cNvSpPr>
            <a:spLocks noGrp="1"/>
          </p:cNvSpPr>
          <p:nvPr>
            <p:ph type="ctrTitle"/>
          </p:nvPr>
        </p:nvSpPr>
        <p:spPr>
          <a:xfrm>
            <a:off x="0" y="1122363"/>
            <a:ext cx="12192000" cy="2387600"/>
          </a:xfrm>
        </p:spPr>
        <p:txBody>
          <a:bodyPr>
            <a:normAutofit/>
          </a:bodyPr>
          <a:lstStyle/>
          <a:p>
            <a:r>
              <a:rPr lang="en-US" dirty="0"/>
              <a:t>Min 110-120: </a:t>
            </a:r>
            <a:br>
              <a:rPr lang="en-US" dirty="0"/>
            </a:br>
            <a:r>
              <a:rPr lang="en-US" dirty="0"/>
              <a:t>Moodle Quiz review</a:t>
            </a:r>
          </a:p>
        </p:txBody>
      </p:sp>
      <p:sp>
        <p:nvSpPr>
          <p:cNvPr id="3" name="Subtitle 2">
            <a:extLst>
              <a:ext uri="{FF2B5EF4-FFF2-40B4-BE49-F238E27FC236}">
                <a16:creationId xmlns:a16="http://schemas.microsoft.com/office/drawing/2014/main" id="{D51D7A09-0651-4D8A-A4C8-7FD20ADDD466}"/>
              </a:ext>
            </a:extLst>
          </p:cNvPr>
          <p:cNvSpPr>
            <a:spLocks noGrp="1"/>
          </p:cNvSpPr>
          <p:nvPr>
            <p:ph type="subTitle" idx="1"/>
          </p:nvPr>
        </p:nvSpPr>
        <p:spPr>
          <a:xfrm>
            <a:off x="0" y="3602038"/>
            <a:ext cx="12192000" cy="3255962"/>
          </a:xfrm>
        </p:spPr>
        <p:txBody>
          <a:bodyPr/>
          <a:lstStyle/>
          <a:p>
            <a:r>
              <a:rPr lang="en-US" u="sng" dirty="0"/>
              <a:t>Learning Objectives</a:t>
            </a:r>
            <a:r>
              <a:rPr lang="en-US" dirty="0"/>
              <a:t> (</a:t>
            </a:r>
            <a:r>
              <a:rPr lang="en-US" dirty="0" err="1"/>
              <a:t>Géron</a:t>
            </a:r>
            <a:r>
              <a:rPr lang="en-US" dirty="0"/>
              <a:t> Ch1+2):</a:t>
            </a:r>
          </a:p>
          <a:p>
            <a:pPr marL="457200" indent="-457200">
              <a:buFont typeface="+mj-lt"/>
              <a:buAutoNum type="arabicPeriod"/>
            </a:pPr>
            <a:r>
              <a:rPr lang="en-US" dirty="0"/>
              <a:t>Define Machine Learning</a:t>
            </a:r>
          </a:p>
          <a:p>
            <a:pPr marL="457200" indent="-457200">
              <a:buFont typeface="+mj-lt"/>
              <a:buAutoNum type="arabicPeriod"/>
            </a:pPr>
            <a:r>
              <a:rPr lang="en-US" dirty="0"/>
              <a:t>Distinguish supervised from unsupervised learning</a:t>
            </a:r>
          </a:p>
          <a:p>
            <a:pPr marL="457200" indent="-457200">
              <a:buFont typeface="+mj-lt"/>
              <a:buAutoNum type="arabicPeriod"/>
            </a:pPr>
            <a:r>
              <a:rPr lang="en-US" dirty="0"/>
              <a:t>Understand some key challenges of machine learning</a:t>
            </a:r>
          </a:p>
          <a:p>
            <a:pPr marL="457200" indent="-457200">
              <a:buFont typeface="+mj-lt"/>
              <a:buAutoNum type="arabicPeriod"/>
            </a:pPr>
            <a:r>
              <a:rPr lang="en-US" dirty="0"/>
              <a:t>Define training/validation/test sets</a:t>
            </a:r>
          </a:p>
          <a:p>
            <a:pPr marL="457200" indent="-457200">
              <a:buFont typeface="+mj-lt"/>
              <a:buAutoNum type="arabicPeriod"/>
            </a:pPr>
            <a:r>
              <a:rPr lang="en-US" dirty="0"/>
              <a:t>Define hyperparameters</a:t>
            </a:r>
          </a:p>
          <a:p>
            <a:pPr marL="457200" indent="-457200">
              <a:buFont typeface="+mj-lt"/>
              <a:buAutoNum type="arabicPeriod"/>
            </a:pPr>
            <a:r>
              <a:rPr lang="en-US" dirty="0"/>
              <a:t>Know the main steps of an ML project</a:t>
            </a:r>
          </a:p>
        </p:txBody>
      </p:sp>
      <p:sp>
        <p:nvSpPr>
          <p:cNvPr id="4" name="Slide Number Placeholder 3">
            <a:extLst>
              <a:ext uri="{FF2B5EF4-FFF2-40B4-BE49-F238E27FC236}">
                <a16:creationId xmlns:a16="http://schemas.microsoft.com/office/drawing/2014/main" id="{24CCB5B1-D724-4811-BE0C-131025975F57}"/>
              </a:ext>
            </a:extLst>
          </p:cNvPr>
          <p:cNvSpPr>
            <a:spLocks noGrp="1"/>
          </p:cNvSpPr>
          <p:nvPr>
            <p:ph type="sldNum" sz="quarter" idx="12"/>
          </p:nvPr>
        </p:nvSpPr>
        <p:spPr/>
        <p:txBody>
          <a:bodyPr/>
          <a:lstStyle/>
          <a:p>
            <a:fld id="{A5686A01-FA10-4E06-92C7-92734750F4C6}" type="slidenum">
              <a:rPr lang="en-US" smtClean="0"/>
              <a:t>60</a:t>
            </a:fld>
            <a:endParaRPr lang="en-US"/>
          </a:p>
        </p:txBody>
      </p:sp>
    </p:spTree>
    <p:extLst>
      <p:ext uri="{BB962C8B-B14F-4D97-AF65-F5344CB8AC3E}">
        <p14:creationId xmlns:p14="http://schemas.microsoft.com/office/powerpoint/2010/main" val="37839905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DB706-0875-47AC-B633-9336EE8A44F0}"/>
              </a:ext>
            </a:extLst>
          </p:cNvPr>
          <p:cNvSpPr>
            <a:spLocks noGrp="1"/>
          </p:cNvSpPr>
          <p:nvPr>
            <p:ph type="ctrTitle"/>
          </p:nvPr>
        </p:nvSpPr>
        <p:spPr>
          <a:xfrm>
            <a:off x="-1" y="1122363"/>
            <a:ext cx="12280605" cy="2387600"/>
          </a:xfrm>
        </p:spPr>
        <p:txBody>
          <a:bodyPr/>
          <a:lstStyle/>
          <a:p>
            <a:r>
              <a:rPr lang="en-US" dirty="0"/>
              <a:t>Lab 1: Linear &amp; Logistic Regression</a:t>
            </a:r>
          </a:p>
        </p:txBody>
      </p:sp>
      <p:sp>
        <p:nvSpPr>
          <p:cNvPr id="3" name="Subtitle 2">
            <a:extLst>
              <a:ext uri="{FF2B5EF4-FFF2-40B4-BE49-F238E27FC236}">
                <a16:creationId xmlns:a16="http://schemas.microsoft.com/office/drawing/2014/main" id="{B78D2CCA-4298-4F98-80A1-75680EF85ED7}"/>
              </a:ext>
            </a:extLst>
          </p:cNvPr>
          <p:cNvSpPr>
            <a:spLocks noGrp="1"/>
          </p:cNvSpPr>
          <p:nvPr>
            <p:ph type="subTitle" idx="1"/>
          </p:nvPr>
        </p:nvSpPr>
        <p:spPr>
          <a:xfrm>
            <a:off x="0" y="3602038"/>
            <a:ext cx="12192000" cy="3255962"/>
          </a:xfrm>
        </p:spPr>
        <p:txBody>
          <a:bodyPr>
            <a:normAutofit/>
          </a:bodyPr>
          <a:lstStyle/>
          <a:p>
            <a:r>
              <a:rPr lang="en-US" dirty="0"/>
              <a:t>1) Download the latest version of the “Final Project Guidelines” on Moodle</a:t>
            </a:r>
          </a:p>
          <a:p>
            <a:r>
              <a:rPr lang="en-US" dirty="0"/>
              <a:t>2) Fork the course’s GitHub Repository: </a:t>
            </a:r>
            <a:r>
              <a:rPr lang="en-US" dirty="0" err="1"/>
              <a:t>tbeucler</a:t>
            </a:r>
            <a:r>
              <a:rPr lang="en-US" dirty="0"/>
              <a:t>/ 2022_ML_EES</a:t>
            </a:r>
          </a:p>
          <a:p>
            <a:r>
              <a:rPr lang="en-US" dirty="0"/>
              <a:t> </a:t>
            </a:r>
          </a:p>
          <a:p>
            <a:endParaRPr lang="en-US" dirty="0"/>
          </a:p>
          <a:p>
            <a:r>
              <a:rPr lang="en-US" dirty="0"/>
              <a:t>3) On Moodle, open the “Week_1_Lab_Notebook”  link</a:t>
            </a:r>
          </a:p>
          <a:p>
            <a:r>
              <a:rPr lang="en-US" dirty="0"/>
              <a:t>4) Go to notebook “S1_1_Classification”</a:t>
            </a:r>
          </a:p>
          <a:p>
            <a:r>
              <a:rPr lang="en-US" dirty="0"/>
              <a:t>5) (Save a copy on Google Drive)/Save/Save a copy on GitHub(!!Repo/Commit message!!)</a:t>
            </a:r>
          </a:p>
          <a:p>
            <a:endParaRPr lang="en-US" dirty="0"/>
          </a:p>
        </p:txBody>
      </p:sp>
      <p:sp>
        <p:nvSpPr>
          <p:cNvPr id="4" name="Slide Number Placeholder 3">
            <a:extLst>
              <a:ext uri="{FF2B5EF4-FFF2-40B4-BE49-F238E27FC236}">
                <a16:creationId xmlns:a16="http://schemas.microsoft.com/office/drawing/2014/main" id="{1E4DB98C-A54C-4CC6-A6C9-28C26579E08C}"/>
              </a:ext>
            </a:extLst>
          </p:cNvPr>
          <p:cNvSpPr>
            <a:spLocks noGrp="1"/>
          </p:cNvSpPr>
          <p:nvPr>
            <p:ph type="sldNum" sz="quarter" idx="12"/>
          </p:nvPr>
        </p:nvSpPr>
        <p:spPr/>
        <p:txBody>
          <a:bodyPr/>
          <a:lstStyle/>
          <a:p>
            <a:fld id="{A5686A01-FA10-4E06-92C7-92734750F4C6}" type="slidenum">
              <a:rPr lang="en-US" smtClean="0"/>
              <a:t>61</a:t>
            </a:fld>
            <a:endParaRPr lang="en-US"/>
          </a:p>
        </p:txBody>
      </p:sp>
      <p:pic>
        <p:nvPicPr>
          <p:cNvPr id="6" name="Picture 5" descr="Graphical user interface, application&#10;&#10;Description automatically generated">
            <a:extLst>
              <a:ext uri="{FF2B5EF4-FFF2-40B4-BE49-F238E27FC236}">
                <a16:creationId xmlns:a16="http://schemas.microsoft.com/office/drawing/2014/main" id="{279EAA14-44C1-4569-8DEC-F9E066BF51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1823" y="4558768"/>
            <a:ext cx="4848353" cy="754911"/>
          </a:xfrm>
          <a:prstGeom prst="rect">
            <a:avLst/>
          </a:prstGeom>
        </p:spPr>
      </p:pic>
    </p:spTree>
    <p:extLst>
      <p:ext uri="{BB962C8B-B14F-4D97-AF65-F5344CB8AC3E}">
        <p14:creationId xmlns:p14="http://schemas.microsoft.com/office/powerpoint/2010/main" val="38350999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3E224-AF9B-4BD8-8B48-F067E1A3F9D8}"/>
              </a:ext>
            </a:extLst>
          </p:cNvPr>
          <p:cNvSpPr>
            <a:spLocks noGrp="1"/>
          </p:cNvSpPr>
          <p:nvPr>
            <p:ph type="title"/>
          </p:nvPr>
        </p:nvSpPr>
        <p:spPr/>
        <p:txBody>
          <a:bodyPr/>
          <a:lstStyle/>
          <a:p>
            <a:r>
              <a:rPr lang="en-US" dirty="0"/>
              <a:t>Bonus/Legacy Slides</a:t>
            </a:r>
          </a:p>
        </p:txBody>
      </p:sp>
      <p:sp>
        <p:nvSpPr>
          <p:cNvPr id="3" name="Text Placeholder 2">
            <a:extLst>
              <a:ext uri="{FF2B5EF4-FFF2-40B4-BE49-F238E27FC236}">
                <a16:creationId xmlns:a16="http://schemas.microsoft.com/office/drawing/2014/main" id="{33850DBC-C86F-42F1-8074-BC9C22163825}"/>
              </a:ext>
            </a:extLst>
          </p:cNvPr>
          <p:cNvSpPr>
            <a:spLocks noGrp="1"/>
          </p:cNvSpPr>
          <p:nvPr>
            <p:ph type="body" idx="1"/>
          </p:nvPr>
        </p:nvSpPr>
        <p:spPr/>
        <p:txBody>
          <a:bodyPr/>
          <a:lstStyle/>
          <a:p>
            <a:pPr algn="ctr"/>
            <a:r>
              <a:rPr lang="en-US" dirty="0"/>
              <a:t>Mostly based on previous years’ questions</a:t>
            </a:r>
          </a:p>
        </p:txBody>
      </p:sp>
      <p:sp>
        <p:nvSpPr>
          <p:cNvPr id="4" name="Slide Number Placeholder 3">
            <a:extLst>
              <a:ext uri="{FF2B5EF4-FFF2-40B4-BE49-F238E27FC236}">
                <a16:creationId xmlns:a16="http://schemas.microsoft.com/office/drawing/2014/main" id="{07268B2D-9F44-4F26-B702-C9A1D6F97165}"/>
              </a:ext>
            </a:extLst>
          </p:cNvPr>
          <p:cNvSpPr>
            <a:spLocks noGrp="1"/>
          </p:cNvSpPr>
          <p:nvPr>
            <p:ph type="sldNum" sz="quarter" idx="12"/>
          </p:nvPr>
        </p:nvSpPr>
        <p:spPr/>
        <p:txBody>
          <a:bodyPr/>
          <a:lstStyle/>
          <a:p>
            <a:fld id="{A5686A01-FA10-4E06-92C7-92734750F4C6}" type="slidenum">
              <a:rPr lang="en-US" smtClean="0"/>
              <a:t>62</a:t>
            </a:fld>
            <a:endParaRPr lang="en-US"/>
          </a:p>
        </p:txBody>
      </p:sp>
    </p:spTree>
    <p:extLst>
      <p:ext uri="{BB962C8B-B14F-4D97-AF65-F5344CB8AC3E}">
        <p14:creationId xmlns:p14="http://schemas.microsoft.com/office/powerpoint/2010/main" val="15709302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E3A0A-819E-44E2-9072-EE63F8D33C29}"/>
              </a:ext>
            </a:extLst>
          </p:cNvPr>
          <p:cNvSpPr>
            <a:spLocks noGrp="1"/>
          </p:cNvSpPr>
          <p:nvPr>
            <p:ph type="title"/>
          </p:nvPr>
        </p:nvSpPr>
        <p:spPr/>
        <p:txBody>
          <a:bodyPr/>
          <a:lstStyle/>
          <a:p>
            <a:r>
              <a:rPr lang="en-US" dirty="0">
                <a:latin typeface="+mn-lt"/>
              </a:rPr>
              <a:t>Multiclass </a:t>
            </a:r>
            <a:r>
              <a:rPr lang="en-US" dirty="0">
                <a:latin typeface="+mn-lt"/>
                <a:cs typeface="Times New Roman" panose="02020603050405020304" pitchFamily="18" charset="0"/>
              </a:rPr>
              <a:t>≠ Multilabel</a:t>
            </a:r>
            <a:endParaRPr lang="en-US" dirty="0">
              <a:latin typeface="+mn-lt"/>
            </a:endParaRPr>
          </a:p>
        </p:txBody>
      </p:sp>
      <p:sp>
        <p:nvSpPr>
          <p:cNvPr id="3" name="Slide Number Placeholder 2">
            <a:extLst>
              <a:ext uri="{FF2B5EF4-FFF2-40B4-BE49-F238E27FC236}">
                <a16:creationId xmlns:a16="http://schemas.microsoft.com/office/drawing/2014/main" id="{EA5A5C8D-6EB0-4554-B24A-8914A4BBFA45}"/>
              </a:ext>
            </a:extLst>
          </p:cNvPr>
          <p:cNvSpPr>
            <a:spLocks noGrp="1"/>
          </p:cNvSpPr>
          <p:nvPr>
            <p:ph type="sldNum" sz="quarter" idx="12"/>
          </p:nvPr>
        </p:nvSpPr>
        <p:spPr/>
        <p:txBody>
          <a:bodyPr/>
          <a:lstStyle/>
          <a:p>
            <a:fld id="{A5686A01-FA10-4E06-92C7-92734750F4C6}" type="slidenum">
              <a:rPr lang="en-US" smtClean="0"/>
              <a:t>63</a:t>
            </a:fld>
            <a:endParaRPr lang="en-US"/>
          </a:p>
        </p:txBody>
      </p:sp>
      <p:pic>
        <p:nvPicPr>
          <p:cNvPr id="5" name="Picture 4" descr="A yellow traffic sign&#10;&#10;Description automatically generated with low confidence">
            <a:extLst>
              <a:ext uri="{FF2B5EF4-FFF2-40B4-BE49-F238E27FC236}">
                <a16:creationId xmlns:a16="http://schemas.microsoft.com/office/drawing/2014/main" id="{30498AB2-C030-45DF-9139-CB450FC3AA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4327" y="1131575"/>
            <a:ext cx="1147675" cy="1147675"/>
          </a:xfrm>
          <a:prstGeom prst="rect">
            <a:avLst/>
          </a:prstGeom>
        </p:spPr>
      </p:pic>
      <p:pic>
        <p:nvPicPr>
          <p:cNvPr id="6" name="Picture 5" descr="A yellow traffic sign&#10;&#10;Description automatically generated with low confidence">
            <a:extLst>
              <a:ext uri="{FF2B5EF4-FFF2-40B4-BE49-F238E27FC236}">
                <a16:creationId xmlns:a16="http://schemas.microsoft.com/office/drawing/2014/main" id="{2CC458D1-8EEF-4D34-9CB6-1957D42FA7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00000" y="1131574"/>
            <a:ext cx="1147675" cy="1147675"/>
          </a:xfrm>
          <a:prstGeom prst="rect">
            <a:avLst/>
          </a:prstGeom>
        </p:spPr>
      </p:pic>
      <p:sp>
        <p:nvSpPr>
          <p:cNvPr id="10" name="TextBox 9">
            <a:extLst>
              <a:ext uri="{FF2B5EF4-FFF2-40B4-BE49-F238E27FC236}">
                <a16:creationId xmlns:a16="http://schemas.microsoft.com/office/drawing/2014/main" id="{3CC77B07-A377-4399-8F86-1093148C13BC}"/>
              </a:ext>
            </a:extLst>
          </p:cNvPr>
          <p:cNvSpPr txBox="1"/>
          <p:nvPr/>
        </p:nvSpPr>
        <p:spPr>
          <a:xfrm>
            <a:off x="-35989" y="2279249"/>
            <a:ext cx="6054017" cy="4708981"/>
          </a:xfrm>
          <a:prstGeom prst="rect">
            <a:avLst/>
          </a:prstGeom>
          <a:noFill/>
        </p:spPr>
        <p:txBody>
          <a:bodyPr wrap="square">
            <a:spAutoFit/>
          </a:bodyPr>
          <a:lstStyle/>
          <a:p>
            <a:r>
              <a:rPr lang="en-US" sz="2500" dirty="0"/>
              <a:t>Multiclass classification, as the name suggests, involves more than two classes (e.g., glacier, rock glacier, landslide). The classification assigns each sample to only one category, e.g., a debris accumulation may be a rock glacier or a landslide, not both.</a:t>
            </a:r>
          </a:p>
          <a:p>
            <a:endParaRPr lang="en-US" sz="2500" dirty="0"/>
          </a:p>
          <a:p>
            <a:r>
              <a:rPr lang="en-US" sz="2500" dirty="0"/>
              <a:t>Multilabel classification gives each sample a different set of labels, which are not mutually exclusive. For example, a satellite image may contain agricultural areas, residential areas, industrial areas.</a:t>
            </a:r>
          </a:p>
        </p:txBody>
      </p:sp>
      <p:sp>
        <p:nvSpPr>
          <p:cNvPr id="14" name="TextBox 13">
            <a:extLst>
              <a:ext uri="{FF2B5EF4-FFF2-40B4-BE49-F238E27FC236}">
                <a16:creationId xmlns:a16="http://schemas.microsoft.com/office/drawing/2014/main" id="{A1DC6758-D02F-4B22-B382-D74369AEDE50}"/>
              </a:ext>
            </a:extLst>
          </p:cNvPr>
          <p:cNvSpPr txBox="1"/>
          <p:nvPr/>
        </p:nvSpPr>
        <p:spPr>
          <a:xfrm>
            <a:off x="7106098" y="2471608"/>
            <a:ext cx="5085902" cy="4324261"/>
          </a:xfrm>
          <a:prstGeom prst="rect">
            <a:avLst/>
          </a:prstGeom>
          <a:noFill/>
        </p:spPr>
        <p:txBody>
          <a:bodyPr wrap="square">
            <a:spAutoFit/>
          </a:bodyPr>
          <a:lstStyle/>
          <a:p>
            <a:r>
              <a:rPr lang="en-US" sz="2500" dirty="0"/>
              <a:t>Multiclass classification makes the assumption that each sample is assigned to one and only one label : a rock can be either a granite or a quartz but not both at the same time.</a:t>
            </a:r>
          </a:p>
          <a:p>
            <a:endParaRPr lang="en-US" sz="2500" dirty="0"/>
          </a:p>
          <a:p>
            <a:r>
              <a:rPr lang="en-US" sz="2500" dirty="0"/>
              <a:t>Multilabel classification assigns to each sample a set of target labels. A written article might be about science, politics, finance or education at the same time or none of these.</a:t>
            </a:r>
          </a:p>
        </p:txBody>
      </p:sp>
    </p:spTree>
    <p:extLst>
      <p:ext uri="{BB962C8B-B14F-4D97-AF65-F5344CB8AC3E}">
        <p14:creationId xmlns:p14="http://schemas.microsoft.com/office/powerpoint/2010/main" val="3082355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AAF5C7-0BF1-4DAF-AFB1-2B7477B0DCCE}"/>
              </a:ext>
            </a:extLst>
          </p:cNvPr>
          <p:cNvPicPr>
            <a:picLocks noChangeAspect="1"/>
          </p:cNvPicPr>
          <p:nvPr/>
        </p:nvPicPr>
        <p:blipFill>
          <a:blip r:embed="rId2"/>
          <a:stretch>
            <a:fillRect/>
          </a:stretch>
        </p:blipFill>
        <p:spPr>
          <a:xfrm>
            <a:off x="0" y="4004731"/>
            <a:ext cx="12192000" cy="1257124"/>
          </a:xfrm>
          <a:prstGeom prst="rect">
            <a:avLst/>
          </a:prstGeom>
        </p:spPr>
      </p:pic>
      <p:sp>
        <p:nvSpPr>
          <p:cNvPr id="2" name="Title 1">
            <a:extLst>
              <a:ext uri="{FF2B5EF4-FFF2-40B4-BE49-F238E27FC236}">
                <a16:creationId xmlns:a16="http://schemas.microsoft.com/office/drawing/2014/main" id="{774612A9-28E5-408E-82DF-FD9DB2808021}"/>
              </a:ext>
            </a:extLst>
          </p:cNvPr>
          <p:cNvSpPr>
            <a:spLocks noGrp="1"/>
          </p:cNvSpPr>
          <p:nvPr>
            <p:ph type="title"/>
          </p:nvPr>
        </p:nvSpPr>
        <p:spPr/>
        <p:txBody>
          <a:bodyPr/>
          <a:lstStyle/>
          <a:p>
            <a:r>
              <a:rPr lang="en-US" dirty="0"/>
              <a:t>Weighting labels using their support</a:t>
            </a:r>
          </a:p>
        </p:txBody>
      </p:sp>
      <p:sp>
        <p:nvSpPr>
          <p:cNvPr id="3" name="Slide Number Placeholder 2">
            <a:extLst>
              <a:ext uri="{FF2B5EF4-FFF2-40B4-BE49-F238E27FC236}">
                <a16:creationId xmlns:a16="http://schemas.microsoft.com/office/drawing/2014/main" id="{8B2148EE-AB16-426B-89CF-9FCBD0021EF1}"/>
              </a:ext>
            </a:extLst>
          </p:cNvPr>
          <p:cNvSpPr>
            <a:spLocks noGrp="1"/>
          </p:cNvSpPr>
          <p:nvPr>
            <p:ph type="sldNum" sz="quarter" idx="12"/>
          </p:nvPr>
        </p:nvSpPr>
        <p:spPr/>
        <p:txBody>
          <a:bodyPr/>
          <a:lstStyle/>
          <a:p>
            <a:fld id="{A5686A01-FA10-4E06-92C7-92734750F4C6}" type="slidenum">
              <a:rPr lang="en-US" smtClean="0"/>
              <a:t>64</a:t>
            </a:fld>
            <a:endParaRPr lang="en-US"/>
          </a:p>
        </p:txBody>
      </p:sp>
      <p:pic>
        <p:nvPicPr>
          <p:cNvPr id="5" name="Picture 4">
            <a:extLst>
              <a:ext uri="{FF2B5EF4-FFF2-40B4-BE49-F238E27FC236}">
                <a16:creationId xmlns:a16="http://schemas.microsoft.com/office/drawing/2014/main" id="{8BC1EBEF-5A41-41B4-98F9-2B24FCD50183}"/>
              </a:ext>
            </a:extLst>
          </p:cNvPr>
          <p:cNvPicPr>
            <a:picLocks noChangeAspect="1"/>
          </p:cNvPicPr>
          <p:nvPr/>
        </p:nvPicPr>
        <p:blipFill rotWithShape="1">
          <a:blip r:embed="rId3"/>
          <a:srcRect b="10075"/>
          <a:stretch/>
        </p:blipFill>
        <p:spPr>
          <a:xfrm>
            <a:off x="0" y="2456101"/>
            <a:ext cx="12192000" cy="1708118"/>
          </a:xfrm>
          <a:prstGeom prst="rect">
            <a:avLst/>
          </a:prstGeom>
        </p:spPr>
      </p:pic>
      <p:sp>
        <p:nvSpPr>
          <p:cNvPr id="8" name="Rectangle 7">
            <a:extLst>
              <a:ext uri="{FF2B5EF4-FFF2-40B4-BE49-F238E27FC236}">
                <a16:creationId xmlns:a16="http://schemas.microsoft.com/office/drawing/2014/main" id="{4AB59F9E-C228-40DE-A7DB-2E9AF001AEC9}"/>
              </a:ext>
            </a:extLst>
          </p:cNvPr>
          <p:cNvSpPr/>
          <p:nvPr/>
        </p:nvSpPr>
        <p:spPr>
          <a:xfrm>
            <a:off x="148856" y="3310160"/>
            <a:ext cx="11142921" cy="4731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AEA9B6A-E393-4EF0-B28A-0A64651E5F74}"/>
              </a:ext>
            </a:extLst>
          </p:cNvPr>
          <p:cNvSpPr txBox="1"/>
          <p:nvPr/>
        </p:nvSpPr>
        <p:spPr>
          <a:xfrm>
            <a:off x="-2" y="5623709"/>
            <a:ext cx="12192000" cy="553998"/>
          </a:xfrm>
          <a:prstGeom prst="rect">
            <a:avLst/>
          </a:prstGeom>
          <a:noFill/>
        </p:spPr>
        <p:txBody>
          <a:bodyPr wrap="square" rtlCol="0">
            <a:spAutoFit/>
          </a:bodyPr>
          <a:lstStyle/>
          <a:p>
            <a:pPr algn="ctr"/>
            <a:r>
              <a:rPr lang="en-US" sz="3000" dirty="0"/>
              <a:t>Why? Rationale = Maximizing the average score</a:t>
            </a:r>
          </a:p>
        </p:txBody>
      </p:sp>
      <p:pic>
        <p:nvPicPr>
          <p:cNvPr id="11" name="Picture 10" descr="Icon&#10;&#10;Description automatically generated">
            <a:extLst>
              <a:ext uri="{FF2B5EF4-FFF2-40B4-BE49-F238E27FC236}">
                <a16:creationId xmlns:a16="http://schemas.microsoft.com/office/drawing/2014/main" id="{B8504745-F971-4962-B3B1-B010AABDE6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643" y="1122556"/>
            <a:ext cx="1222834" cy="1222834"/>
          </a:xfrm>
          <a:prstGeom prst="rect">
            <a:avLst/>
          </a:prstGeom>
        </p:spPr>
      </p:pic>
    </p:spTree>
    <p:extLst>
      <p:ext uri="{BB962C8B-B14F-4D97-AF65-F5344CB8AC3E}">
        <p14:creationId xmlns:p14="http://schemas.microsoft.com/office/powerpoint/2010/main" val="4862903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59C1A6-35CF-4003-A5DA-7ACA51FC5E7F}"/>
              </a:ext>
            </a:extLst>
          </p:cNvPr>
          <p:cNvSpPr>
            <a:spLocks noGrp="1"/>
          </p:cNvSpPr>
          <p:nvPr>
            <p:ph type="sldNum" sz="quarter" idx="12"/>
          </p:nvPr>
        </p:nvSpPr>
        <p:spPr/>
        <p:txBody>
          <a:bodyPr/>
          <a:lstStyle/>
          <a:p>
            <a:fld id="{A5686A01-FA10-4E06-92C7-92734750F4C6}" type="slidenum">
              <a:rPr lang="en-US" smtClean="0"/>
              <a:pPr/>
              <a:t>7</a:t>
            </a:fld>
            <a:endParaRPr lang="en-US" dirty="0"/>
          </a:p>
        </p:txBody>
      </p:sp>
      <p:pic>
        <p:nvPicPr>
          <p:cNvPr id="4" name="Picture 3">
            <a:extLst>
              <a:ext uri="{FF2B5EF4-FFF2-40B4-BE49-F238E27FC236}">
                <a16:creationId xmlns:a16="http://schemas.microsoft.com/office/drawing/2014/main" id="{E26BC340-3A10-43AB-93A3-6981FADAD1E9}"/>
              </a:ext>
            </a:extLst>
          </p:cNvPr>
          <p:cNvPicPr>
            <a:picLocks noChangeAspect="1"/>
          </p:cNvPicPr>
          <p:nvPr/>
        </p:nvPicPr>
        <p:blipFill>
          <a:blip r:embed="rId2"/>
          <a:stretch>
            <a:fillRect/>
          </a:stretch>
        </p:blipFill>
        <p:spPr>
          <a:xfrm>
            <a:off x="-45719" y="1024495"/>
            <a:ext cx="12280496" cy="5833505"/>
          </a:xfrm>
          <a:prstGeom prst="rect">
            <a:avLst/>
          </a:prstGeom>
        </p:spPr>
      </p:pic>
      <p:sp>
        <p:nvSpPr>
          <p:cNvPr id="5" name="Rectangle 4">
            <a:extLst>
              <a:ext uri="{FF2B5EF4-FFF2-40B4-BE49-F238E27FC236}">
                <a16:creationId xmlns:a16="http://schemas.microsoft.com/office/drawing/2014/main" id="{7EAE2B4E-AD31-44AC-B457-C982A7E56055}"/>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schemeClr val="bg1"/>
                </a:solidFill>
                <a:effectLst/>
                <a:uLnTx/>
                <a:uFillTx/>
              </a:rPr>
              <a:t>Source</a:t>
            </a:r>
            <a:r>
              <a:rPr kumimoji="0" lang="de-DE" sz="1800" b="0" i="1" u="none" strike="noStrike" kern="0" cap="none" spc="0" normalizeH="0" baseline="0" noProof="0" dirty="0">
                <a:ln>
                  <a:noFill/>
                </a:ln>
                <a:solidFill>
                  <a:schemeClr val="bg1"/>
                </a:solidFill>
                <a:effectLst/>
                <a:uLnTx/>
                <a:uFillTx/>
              </a:rPr>
              <a:t>: </a:t>
            </a:r>
            <a:r>
              <a:rPr kumimoji="0" lang="en-US" sz="1800" b="0" i="1" u="none" strike="noStrike" kern="0" cap="none" spc="0" normalizeH="0" baseline="0" noProof="0" dirty="0" err="1">
                <a:ln>
                  <a:noFill/>
                </a:ln>
                <a:solidFill>
                  <a:schemeClr val="bg1"/>
                </a:solidFill>
                <a:effectLst/>
                <a:uLnTx/>
                <a:uFillTx/>
              </a:rPr>
              <a:t>Géron</a:t>
            </a:r>
            <a:r>
              <a:rPr kumimoji="0" lang="en-US" sz="1800" b="0" i="1" u="none" strike="noStrike" kern="0" cap="none" spc="0" normalizeH="0" baseline="0" noProof="0" dirty="0">
                <a:ln>
                  <a:noFill/>
                </a:ln>
                <a:solidFill>
                  <a:schemeClr val="bg1"/>
                </a:solidFill>
                <a:effectLst/>
                <a:uLnTx/>
                <a:uFillTx/>
              </a:rPr>
              <a:t> et al. (2019)</a:t>
            </a:r>
          </a:p>
        </p:txBody>
      </p:sp>
    </p:spTree>
    <p:extLst>
      <p:ext uri="{BB962C8B-B14F-4D97-AF65-F5344CB8AC3E}">
        <p14:creationId xmlns:p14="http://schemas.microsoft.com/office/powerpoint/2010/main" val="11254712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59C1A6-35CF-4003-A5DA-7ACA51FC5E7F}"/>
              </a:ext>
            </a:extLst>
          </p:cNvPr>
          <p:cNvSpPr>
            <a:spLocks noGrp="1"/>
          </p:cNvSpPr>
          <p:nvPr>
            <p:ph type="sldNum" sz="quarter" idx="12"/>
          </p:nvPr>
        </p:nvSpPr>
        <p:spPr/>
        <p:txBody>
          <a:bodyPr/>
          <a:lstStyle/>
          <a:p>
            <a:fld id="{A5686A01-FA10-4E06-92C7-92734750F4C6}" type="slidenum">
              <a:rPr lang="en-US" smtClean="0"/>
              <a:pPr/>
              <a:t>8</a:t>
            </a:fld>
            <a:endParaRPr lang="en-US" dirty="0"/>
          </a:p>
        </p:txBody>
      </p:sp>
      <p:pic>
        <p:nvPicPr>
          <p:cNvPr id="4" name="Picture 3">
            <a:extLst>
              <a:ext uri="{FF2B5EF4-FFF2-40B4-BE49-F238E27FC236}">
                <a16:creationId xmlns:a16="http://schemas.microsoft.com/office/drawing/2014/main" id="{E26BC340-3A10-43AB-93A3-6981FADAD1E9}"/>
              </a:ext>
            </a:extLst>
          </p:cNvPr>
          <p:cNvPicPr>
            <a:picLocks noChangeAspect="1"/>
          </p:cNvPicPr>
          <p:nvPr/>
        </p:nvPicPr>
        <p:blipFill rotWithShape="1">
          <a:blip r:embed="rId2">
            <a:extLst>
              <a:ext uri="{28A0092B-C50C-407E-A947-70E740481C1C}">
                <a14:useLocalDpi xmlns:a14="http://schemas.microsoft.com/office/drawing/2010/main" val="0"/>
              </a:ext>
            </a:extLst>
          </a:blip>
          <a:srcRect t="4651"/>
          <a:stretch/>
        </p:blipFill>
        <p:spPr>
          <a:xfrm>
            <a:off x="2173" y="1041722"/>
            <a:ext cx="12173150" cy="5810491"/>
          </a:xfrm>
          <a:prstGeom prst="rect">
            <a:avLst/>
          </a:prstGeom>
        </p:spPr>
      </p:pic>
      <p:sp>
        <p:nvSpPr>
          <p:cNvPr id="5" name="Rectangle 4">
            <a:extLst>
              <a:ext uri="{FF2B5EF4-FFF2-40B4-BE49-F238E27FC236}">
                <a16:creationId xmlns:a16="http://schemas.microsoft.com/office/drawing/2014/main" id="{7EAE2B4E-AD31-44AC-B457-C982A7E56055}"/>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schemeClr val="bg1"/>
                </a:solidFill>
                <a:effectLst/>
                <a:uLnTx/>
                <a:uFillTx/>
              </a:rPr>
              <a:t>Source</a:t>
            </a:r>
            <a:r>
              <a:rPr kumimoji="0" lang="de-DE" sz="1800" b="0" i="1" u="none" strike="noStrike" kern="0" cap="none" spc="0" normalizeH="0" baseline="0" noProof="0" dirty="0">
                <a:ln>
                  <a:noFill/>
                </a:ln>
                <a:solidFill>
                  <a:schemeClr val="bg1"/>
                </a:solidFill>
                <a:effectLst/>
                <a:uLnTx/>
                <a:uFillTx/>
              </a:rPr>
              <a:t>: </a:t>
            </a:r>
            <a:r>
              <a:rPr kumimoji="0" lang="en-US" sz="1800" b="0" i="1" u="none" strike="noStrike" kern="0" cap="none" spc="0" normalizeH="0" baseline="0" noProof="0" dirty="0" err="1">
                <a:ln>
                  <a:noFill/>
                </a:ln>
                <a:solidFill>
                  <a:schemeClr val="bg1"/>
                </a:solidFill>
                <a:effectLst/>
                <a:uLnTx/>
                <a:uFillTx/>
              </a:rPr>
              <a:t>Géron</a:t>
            </a:r>
            <a:r>
              <a:rPr kumimoji="0" lang="en-US" sz="1800" b="0" i="1" u="none" strike="noStrike" kern="0" cap="none" spc="0" normalizeH="0" baseline="0" noProof="0" dirty="0">
                <a:ln>
                  <a:noFill/>
                </a:ln>
                <a:solidFill>
                  <a:schemeClr val="bg1"/>
                </a:solidFill>
                <a:effectLst/>
                <a:uLnTx/>
                <a:uFillTx/>
              </a:rPr>
              <a:t> et al. (2019)</a:t>
            </a:r>
          </a:p>
        </p:txBody>
      </p:sp>
    </p:spTree>
    <p:extLst>
      <p:ext uri="{BB962C8B-B14F-4D97-AF65-F5344CB8AC3E}">
        <p14:creationId xmlns:p14="http://schemas.microsoft.com/office/powerpoint/2010/main" val="38023236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659C1A6-35CF-4003-A5DA-7ACA51FC5E7F}"/>
              </a:ext>
            </a:extLst>
          </p:cNvPr>
          <p:cNvSpPr>
            <a:spLocks noGrp="1"/>
          </p:cNvSpPr>
          <p:nvPr>
            <p:ph type="sldNum" sz="quarter" idx="12"/>
          </p:nvPr>
        </p:nvSpPr>
        <p:spPr/>
        <p:txBody>
          <a:bodyPr/>
          <a:lstStyle/>
          <a:p>
            <a:fld id="{A5686A01-FA10-4E06-92C7-92734750F4C6}" type="slidenum">
              <a:rPr lang="en-US" smtClean="0"/>
              <a:pPr/>
              <a:t>9</a:t>
            </a:fld>
            <a:endParaRPr lang="en-US" dirty="0"/>
          </a:p>
        </p:txBody>
      </p:sp>
      <p:pic>
        <p:nvPicPr>
          <p:cNvPr id="4" name="Picture 3">
            <a:extLst>
              <a:ext uri="{FF2B5EF4-FFF2-40B4-BE49-F238E27FC236}">
                <a16:creationId xmlns:a16="http://schemas.microsoft.com/office/drawing/2014/main" id="{E26BC340-3A10-43AB-93A3-6981FADAD1E9}"/>
              </a:ext>
            </a:extLst>
          </p:cNvPr>
          <p:cNvPicPr>
            <a:picLocks noChangeAspect="1"/>
          </p:cNvPicPr>
          <p:nvPr/>
        </p:nvPicPr>
        <p:blipFill rotWithShape="1">
          <a:blip r:embed="rId2">
            <a:extLst>
              <a:ext uri="{28A0092B-C50C-407E-A947-70E740481C1C}">
                <a14:useLocalDpi xmlns:a14="http://schemas.microsoft.com/office/drawing/2010/main" val="0"/>
              </a:ext>
            </a:extLst>
          </a:blip>
          <a:srcRect r="14235"/>
          <a:stretch/>
        </p:blipFill>
        <p:spPr>
          <a:xfrm>
            <a:off x="0" y="1317219"/>
            <a:ext cx="12192000" cy="5540780"/>
          </a:xfrm>
          <a:prstGeom prst="rect">
            <a:avLst/>
          </a:prstGeom>
        </p:spPr>
      </p:pic>
      <p:sp>
        <p:nvSpPr>
          <p:cNvPr id="5" name="Rectangle 4">
            <a:extLst>
              <a:ext uri="{FF2B5EF4-FFF2-40B4-BE49-F238E27FC236}">
                <a16:creationId xmlns:a16="http://schemas.microsoft.com/office/drawing/2014/main" id="{7EAE2B4E-AD31-44AC-B457-C982A7E56055}"/>
              </a:ext>
            </a:extLst>
          </p:cNvPr>
          <p:cNvSpPr/>
          <p:nvPr/>
        </p:nvSpPr>
        <p:spPr>
          <a:xfrm>
            <a:off x="0" y="6492874"/>
            <a:ext cx="12192000" cy="369332"/>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de-DE" sz="1800" b="0" i="1" u="sng" strike="noStrike" kern="0" cap="none" spc="0" normalizeH="0" baseline="0" noProof="0" dirty="0">
                <a:ln>
                  <a:noFill/>
                </a:ln>
                <a:solidFill>
                  <a:schemeClr val="bg1"/>
                </a:solidFill>
                <a:effectLst/>
                <a:uLnTx/>
                <a:uFillTx/>
              </a:rPr>
              <a:t>Source</a:t>
            </a:r>
            <a:r>
              <a:rPr kumimoji="0" lang="de-DE" sz="1800" b="0" i="1" u="none" strike="noStrike" kern="0" cap="none" spc="0" normalizeH="0" baseline="0" noProof="0" dirty="0">
                <a:ln>
                  <a:noFill/>
                </a:ln>
                <a:solidFill>
                  <a:schemeClr val="bg1"/>
                </a:solidFill>
                <a:effectLst/>
                <a:uLnTx/>
                <a:uFillTx/>
              </a:rPr>
              <a:t>: </a:t>
            </a:r>
            <a:r>
              <a:rPr kumimoji="0" lang="en-US" sz="1800" b="0" i="1" u="none" strike="noStrike" kern="0" cap="none" spc="0" normalizeH="0" baseline="0" noProof="0" dirty="0" err="1">
                <a:ln>
                  <a:noFill/>
                </a:ln>
                <a:solidFill>
                  <a:schemeClr val="bg1"/>
                </a:solidFill>
                <a:effectLst/>
                <a:uLnTx/>
                <a:uFillTx/>
              </a:rPr>
              <a:t>Géron</a:t>
            </a:r>
            <a:r>
              <a:rPr kumimoji="0" lang="en-US" sz="1800" b="0" i="1" u="none" strike="noStrike" kern="0" cap="none" spc="0" normalizeH="0" baseline="0" noProof="0" dirty="0">
                <a:ln>
                  <a:noFill/>
                </a:ln>
                <a:solidFill>
                  <a:schemeClr val="bg1"/>
                </a:solidFill>
                <a:effectLst/>
                <a:uLnTx/>
                <a:uFillTx/>
              </a:rPr>
              <a:t> et al. (2019)</a:t>
            </a:r>
          </a:p>
        </p:txBody>
      </p:sp>
    </p:spTree>
    <p:extLst>
      <p:ext uri="{BB962C8B-B14F-4D97-AF65-F5344CB8AC3E}">
        <p14:creationId xmlns:p14="http://schemas.microsoft.com/office/powerpoint/2010/main" val="42363921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65,24181"/>
  <p:tag name="ORIGINALWIDTH" val="110,9861"/>
  <p:tag name="LATEXADDIN" val="\documentclass{article}&#10;\usepackage{amsmath,xcolor}&#10;\pagestyle{empty}&#10;\begin{document}&#10;&#10;&#10;$\textcolor{white}{\mapsto} $&#10;&#10;\end{document}"/>
  <p:tag name="IGUANATEXSIZE" val="30"/>
  <p:tag name="IGUANATEXCURSOR" val="5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61,9798"/>
  <p:tag name="ORIGINALWIDTH" val="857,1428"/>
  <p:tag name="LATEXADDIN" val="\documentclass{article}&#10;\usepackage{amsmath,xcolor}&#10;\pagestyle{empty}&#10;\begin{document}&#10;&#10;$\textcolor{white}{\frac{TP+TN}{TP&#10;+TN+FP+FN}}&#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97,2254"/>
  <p:tag name="ORIGINALWIDTH" val="981,6273"/>
  <p:tag name="LATEXADDIN" val="\documentclass{article}&#10;\usepackage{amsmath,xcolor}&#10;\pagestyle{empty}&#10;\begin{document}&#10;&#10;$&#10;\textcolor{white}{&#10;\frac{\mathrm{cov}\left(Y_{true},Y_{pred}\right)}{\mathrm{std}\left(Y_{true}\right)\times\mathrm{std}\left(Y_{pred}\right)}&#10;}&#10;$&#10;&#10;&#10;\end{document}"/>
  <p:tag name="IGUANATEXSIZE" val="20"/>
  <p:tag name="IGUANATEXCURSOR" val="232"/>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MU Sans Serif Theme">
      <a:majorFont>
        <a:latin typeface="CMU Sans Serif"/>
        <a:ea typeface=""/>
        <a:cs typeface=""/>
      </a:majorFont>
      <a:minorFont>
        <a:latin typeface="CMU Sans Serif"/>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3000" dirty="0" smtClean="0"/>
        </a:defPPr>
      </a:lstStyle>
    </a:txDef>
  </a:objectDefaults>
  <a:extraClrSchemeLst/>
  <a:extLst>
    <a:ext uri="{05A4C25C-085E-4340-85A3-A5531E510DB2}">
      <thm15:themeFamily xmlns:thm15="http://schemas.microsoft.com/office/thememl/2012/main" name="Presentation3" id="{D708DCDC-42F7-48A2-975C-30318494E14E}" vid="{5A564382-0E23-4DF5-80A1-3DF436ECAC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2910</Words>
  <Application>Microsoft Office PowerPoint</Application>
  <PresentationFormat>Widescreen</PresentationFormat>
  <Paragraphs>431</Paragraphs>
  <Slides>64</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adobe-clean</vt:lpstr>
      <vt:lpstr>Arial</vt:lpstr>
      <vt:lpstr>Arial</vt:lpstr>
      <vt:lpstr>Calibri</vt:lpstr>
      <vt:lpstr>CMU Sans Serif</vt:lpstr>
      <vt:lpstr>Roboto</vt:lpstr>
      <vt:lpstr>Office Theme</vt:lpstr>
      <vt:lpstr>Welcome to “Machine Learning for Earth and Environmental Sciences”!</vt:lpstr>
      <vt:lpstr>Min 15-30: Introductions, Moodle, and Syllabus</vt:lpstr>
      <vt:lpstr>PowerPoint Presentation</vt:lpstr>
      <vt:lpstr>Your final project 🤖💻🌳</vt:lpstr>
      <vt:lpstr>Min 30-45:  Introduction to 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Challenges of ML</vt:lpstr>
      <vt:lpstr>Key Challenges of ML</vt:lpstr>
      <vt:lpstr>Key Challenges of ML</vt:lpstr>
      <vt:lpstr>Key Challenges of ML</vt:lpstr>
      <vt:lpstr>Key Challenges of ML</vt:lpstr>
      <vt:lpstr>Key Challenges of ML</vt:lpstr>
      <vt:lpstr>Key Challenges of ML</vt:lpstr>
      <vt:lpstr>Splitting data into training, validation &amp; test sets</vt:lpstr>
      <vt:lpstr>Splitting data into training, validation &amp; test sets</vt:lpstr>
      <vt:lpstr>Splitting data into training, validation &amp; test sets</vt:lpstr>
      <vt:lpstr>PowerPoint Presentation</vt:lpstr>
      <vt:lpstr>Splitting data into training, validation &amp; test sets</vt:lpstr>
      <vt:lpstr>PowerPoint Presentation</vt:lpstr>
      <vt:lpstr>Min 45-60:  Moodle Quiz to practice  (Grade ≈ 67% participation)</vt:lpstr>
      <vt:lpstr>Min 60-75: Break</vt:lpstr>
      <vt:lpstr>Min 75-95: Logistic Regression for Classification</vt:lpstr>
      <vt:lpstr>PowerPoint Presentation</vt:lpstr>
      <vt:lpstr>Binary Classification</vt:lpstr>
      <vt:lpstr>How can we frame realistic physical questions in a way that can be handled with a binary classifier?</vt:lpstr>
      <vt:lpstr>Multiclass ≠ Multilabel &lt; Multioutput</vt:lpstr>
      <vt:lpstr>2) What is a cost/loss/error function?</vt:lpstr>
      <vt:lpstr>2) Example for binary classification: Binary Cross-Entropy</vt:lpstr>
      <vt:lpstr>2) Many options to train (and benchmark) classifiers!</vt:lpstr>
      <vt:lpstr>3) Logistic Regression for Binary Classification</vt:lpstr>
      <vt:lpstr>3) Softmax Regression for Multiclass Classification</vt:lpstr>
      <vt:lpstr>3) Softmax Regression for Multiclass Classification: Environmental and Geographical Applications</vt:lpstr>
      <vt:lpstr>3) Training Logistic Regressions: Gradient Descent</vt:lpstr>
      <vt:lpstr>4) Confusion Matrix of the task: Is the digit 5?</vt:lpstr>
      <vt:lpstr>PowerPoint Presentation</vt:lpstr>
      <vt:lpstr>4) When do we want high recall (sensitivity)?</vt:lpstr>
      <vt:lpstr>4) When do we want high precision?</vt:lpstr>
      <vt:lpstr>4) What if we want good precision and recall?</vt:lpstr>
      <vt:lpstr>Receiver Operating Characteristic (ROC)</vt:lpstr>
      <vt:lpstr>Min 95-110: Regression Models E.g.: Multiple Linear Regression</vt:lpstr>
      <vt:lpstr>PowerPoint Presentation</vt:lpstr>
      <vt:lpstr>2) Loss/Cost/Error Functions for Regression Models</vt:lpstr>
      <vt:lpstr>2) Many options to train (and benchmark) regression models!</vt:lpstr>
      <vt:lpstr>3) Multiple Linear Regression</vt:lpstr>
      <vt:lpstr>Note: Polynomial Regressions can always be phrased as Multiple Linear Regression</vt:lpstr>
      <vt:lpstr>3) Why Gradient Descent over the Normal Equation?</vt:lpstr>
      <vt:lpstr>How can ML best practices help us consistently assess the performance of our three models?</vt:lpstr>
      <vt:lpstr>How can ML best practices help us consistently assess the performance of our three models?</vt:lpstr>
      <vt:lpstr>Learning Curves &amp; 2-Fold Cross-Validation</vt:lpstr>
      <vt:lpstr>4) How to benchmark a regression model?</vt:lpstr>
      <vt:lpstr>4) How to benchmark a regression model?</vt:lpstr>
      <vt:lpstr>Question Lasso: Penalizes the absolute value of the weights (L1 norm) ≠ Ridge: Penalizes the squares of the weights (L2 norm)</vt:lpstr>
      <vt:lpstr>Min 110-120:  Moodle Quiz review</vt:lpstr>
      <vt:lpstr>Lab 1: Linear &amp; Logistic Regression</vt:lpstr>
      <vt:lpstr>Bonus/Legacy Slides</vt:lpstr>
      <vt:lpstr>Multiclass ≠ Multilabel</vt:lpstr>
      <vt:lpstr>Weighting labels using their support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Beucler</dc:creator>
  <cp:lastModifiedBy>Tom Beucler</cp:lastModifiedBy>
  <cp:revision>112</cp:revision>
  <dcterms:created xsi:type="dcterms:W3CDTF">2022-02-23T18:29:24Z</dcterms:created>
  <dcterms:modified xsi:type="dcterms:W3CDTF">2022-10-26T13:02:20Z</dcterms:modified>
</cp:coreProperties>
</file>